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454" r:id="rId3"/>
    <p:sldId id="828" r:id="rId4"/>
    <p:sldId id="843" r:id="rId5"/>
    <p:sldId id="874" r:id="rId6"/>
    <p:sldId id="870" r:id="rId7"/>
    <p:sldId id="854" r:id="rId8"/>
    <p:sldId id="855" r:id="rId9"/>
    <p:sldId id="876" r:id="rId10"/>
    <p:sldId id="844" r:id="rId11"/>
    <p:sldId id="879" r:id="rId12"/>
    <p:sldId id="877" r:id="rId13"/>
    <p:sldId id="853" r:id="rId14"/>
    <p:sldId id="848" r:id="rId15"/>
    <p:sldId id="761" r:id="rId16"/>
    <p:sldId id="857" r:id="rId17"/>
    <p:sldId id="846" r:id="rId18"/>
    <p:sldId id="849" r:id="rId19"/>
    <p:sldId id="858" r:id="rId20"/>
    <p:sldId id="860" r:id="rId21"/>
    <p:sldId id="861" r:id="rId22"/>
    <p:sldId id="820" r:id="rId23"/>
    <p:sldId id="862" r:id="rId24"/>
    <p:sldId id="863" r:id="rId25"/>
    <p:sldId id="864" r:id="rId26"/>
    <p:sldId id="865" r:id="rId27"/>
    <p:sldId id="866" r:id="rId28"/>
    <p:sldId id="867" r:id="rId29"/>
    <p:sldId id="691" r:id="rId30"/>
    <p:sldId id="692" r:id="rId31"/>
    <p:sldId id="693" r:id="rId32"/>
    <p:sldId id="694" r:id="rId33"/>
    <p:sldId id="514" r:id="rId34"/>
  </p:sldIdLst>
  <p:sldSz cx="12192000" cy="6858000"/>
  <p:notesSz cx="6858000" cy="9144000"/>
  <p:custDataLst>
    <p:tags r:id="rId41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0" userDrawn="1">
          <p15:clr>
            <a:srgbClr val="A4A3A4"/>
          </p15:clr>
        </p15:guide>
        <p15:guide id="2" pos="411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liuhongjie" initials="l" lastIdx="2" clrIdx="6"/>
  <p:cmAuthor id="0" name="Windows 用户" initials="W用" lastIdx="0" clrIdx="0"/>
  <p:cmAuthor id="1" name="windows" initials="w" lastIdx="1" clrIdx="0"/>
  <p:cmAuthor id="2" name="hw" initials="h" lastIdx="2" clrIdx="1"/>
  <p:cmAuthor id="3" name="作者" initials="作" lastIdx="0" clrIdx="2"/>
  <p:cmAuthor id="4" name="Microsoft Office User" initials="M" lastIdx="1" clrIdx="3"/>
  <p:cmAuthor id="5" name="zcd" initials="BX" lastIdx="12" clrIdx="4"/>
  <p:cmAuthor id="8" name="l" initials="l" lastIdx="1" clrIdx="7"/>
  <p:cmAuthor id="9" name="qinqin" initials="q" lastIdx="1" clrIdx="8"/>
  <p:cmAuthor id="10" name="mac" initials="m" lastIdx="1" clrIdx="9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55A8"/>
    <a:srgbClr val="E89006"/>
    <a:srgbClr val="B97635"/>
    <a:srgbClr val="FF8810"/>
    <a:srgbClr val="A7F7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7" autoAdjust="0"/>
  </p:normalViewPr>
  <p:slideViewPr>
    <p:cSldViewPr showGuides="1">
      <p:cViewPr>
        <p:scale>
          <a:sx n="75" d="100"/>
          <a:sy n="75" d="100"/>
        </p:scale>
        <p:origin x="-1666" y="-259"/>
      </p:cViewPr>
      <p:guideLst>
        <p:guide orient="horz" pos="2170"/>
        <p:guide pos="4112"/>
      </p:guideLst>
    </p:cSldViewPr>
  </p:slideViewPr>
  <p:outlineViewPr>
    <p:cViewPr>
      <p:scale>
        <a:sx n="33" d="100"/>
        <a:sy n="33" d="100"/>
      </p:scale>
      <p:origin x="0" y="164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1" Type="http://schemas.openxmlformats.org/officeDocument/2006/relationships/tags" Target="tags/tag188.xml"/><Relationship Id="rId40" Type="http://schemas.openxmlformats.org/officeDocument/2006/relationships/commentAuthors" Target="commentAuthors.xml"/><Relationship Id="rId4" Type="http://schemas.openxmlformats.org/officeDocument/2006/relationships/slide" Target="slides/slide2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handoutMaster" Target="handoutMasters/handoutMaster1.xml"/><Relationship Id="rId35" Type="http://schemas.openxmlformats.org/officeDocument/2006/relationships/notesMaster" Target="notesMasters/notesMaster1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png>
</file>

<file path=ppt/media/image37.png>
</file>

<file path=ppt/media/image38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image" Target="../media/image2.png"/><Relationship Id="rId3" Type="http://schemas.openxmlformats.org/officeDocument/2006/relationships/image" Target="../media/image3.png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  <p:pic>
        <p:nvPicPr>
          <p:cNvPr id="10" name="图片 9" descr="图片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82475" cy="685736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5" y="1778438"/>
            <a:ext cx="4873575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5" y="2665379"/>
            <a:ext cx="4873575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9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9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455930" y="601345"/>
            <a:ext cx="11370945" cy="1905"/>
          </a:xfrm>
          <a:prstGeom prst="line">
            <a:avLst/>
          </a:prstGeom>
          <a:ln>
            <a:solidFill>
              <a:srgbClr val="0E71C6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7" name="图片 26" descr="logo-1_编号00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5280" y="265430"/>
            <a:ext cx="344805" cy="344805"/>
          </a:xfrm>
          <a:prstGeom prst="rect">
            <a:avLst/>
          </a:prstGeom>
        </p:spPr>
      </p:pic>
      <p:sp>
        <p:nvSpPr>
          <p:cNvPr id="8" name="标题占位符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97230" y="196850"/>
            <a:ext cx="8899525" cy="441960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>
            <a:lvl1pPr algn="l">
              <a:defRPr sz="24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0013950" y="206375"/>
            <a:ext cx="1818640" cy="33718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pPr algn="l"/>
            <a:r>
              <a:rPr lang="zh-CN" altLang="en-US" sz="1600" b="1">
                <a:solidFill>
                  <a:srgbClr val="92D050"/>
                </a:solidFill>
                <a:effectLst>
                  <a:reflection blurRad="6350" stA="53000" endA="300" endPos="35500" dir="5400000" sy="-90000" algn="bl" rotWithShape="0"/>
                </a:effectLst>
              </a:rPr>
              <a:t>创造</a:t>
            </a:r>
            <a:r>
              <a:rPr lang="zh-CN" altLang="en-US" sz="1600" b="1">
                <a:solidFill>
                  <a:srgbClr val="92D050"/>
                </a:soli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绿色</a:t>
            </a:r>
            <a:r>
              <a:rPr lang="zh-CN" altLang="en-US" sz="1600" b="1">
                <a:solidFill>
                  <a:srgbClr val="92D050"/>
                </a:solidFill>
                <a:effectLst>
                  <a:reflection blurRad="6350" stA="53000" endA="300" endPos="35500" dir="5400000" sy="-90000" algn="bl" rotWithShape="0"/>
                </a:effectLst>
              </a:rPr>
              <a:t>低碳生活</a:t>
            </a:r>
            <a:endParaRPr lang="zh-CN" altLang="en-US" sz="1600" b="1">
              <a:solidFill>
                <a:srgbClr val="92D05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Oval 11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11376740" y="6484409"/>
            <a:ext cx="392113" cy="287867"/>
          </a:xfrm>
          <a:prstGeom prst="roundRect">
            <a:avLst/>
          </a:prstGeom>
          <a:solidFill>
            <a:srgbClr val="008CD6"/>
          </a:solidFill>
          <a:ln w="9525">
            <a:noFill/>
            <a:round/>
          </a:ln>
          <a:effectLst/>
        </p:spPr>
        <p:txBody>
          <a:bodyPr wrap="none" lIns="84358" tIns="42179" rIns="84358" bIns="42179" anchor="ctr"/>
          <a:p>
            <a:pPr algn="ctr" eaLnBrk="1" hangingPunct="1"/>
            <a:fld id="{A9941208-234B-4681-8CF4-D16F60E5EC54}" type="slidenum">
              <a:rPr kumimoji="1" lang="en-US" altLang="zh-CN" sz="1515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</a:fld>
            <a:endParaRPr kumimoji="1" lang="en-US" altLang="zh-CN" sz="1515" b="1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</a:endParaRPr>
          </a:p>
        </p:txBody>
      </p:sp>
      <p:cxnSp>
        <p:nvCxnSpPr>
          <p:cNvPr id="14" name="直接连接符 13"/>
          <p:cNvCxnSpPr/>
          <p:nvPr userDrawn="1"/>
        </p:nvCxnSpPr>
        <p:spPr>
          <a:xfrm flipV="1">
            <a:off x="335280" y="6427470"/>
            <a:ext cx="11433810" cy="13335"/>
          </a:xfrm>
          <a:prstGeom prst="line">
            <a:avLst/>
          </a:prstGeom>
          <a:ln>
            <a:solidFill>
              <a:srgbClr val="0E71C6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 userDrawn="1"/>
        </p:nvSpPr>
        <p:spPr>
          <a:xfrm>
            <a:off x="227330" y="6461760"/>
            <a:ext cx="217805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rtlCol="0" anchor="ctr" anchorCtr="0">
            <a:noAutofit/>
          </a:bodyPr>
          <a:p>
            <a: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spc="5" dirty="0">
                <a:ln>
                  <a:noFill/>
                </a:ln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阿里妈妈数黑体" charset="-122"/>
                <a:ea typeface="阿里妈妈数黑体" charset="-122"/>
                <a:cs typeface="Arial Unicode MS" panose="020B0604020202020204" charset="-122"/>
                <a:sym typeface="思源宋体 CN Heavy" panose="02020900000000000000" pitchFamily="18" charset="-122"/>
              </a:rPr>
              <a:t>成为可信赖的综合能源服务商</a:t>
            </a:r>
            <a:endParaRPr lang="zh-CN" altLang="en-US" sz="1200" spc="5" noProof="0" dirty="0">
              <a:ln>
                <a:noFill/>
              </a:ln>
              <a:solidFill>
                <a:schemeClr val="tx1"/>
              </a:solidFill>
              <a:effectLst/>
              <a:highlight>
                <a:srgbClr val="000000">
                  <a:alpha val="0"/>
                </a:srgbClr>
              </a:highlight>
              <a:uLnTx/>
              <a:uFillTx/>
              <a:latin typeface="阿里妈妈数黑体" charset="-122"/>
              <a:ea typeface="阿里妈妈数黑体" charset="-122"/>
              <a:cs typeface="Arial Unicode MS" panose="020B0604020202020204" charset="-122"/>
              <a:sym typeface="思源宋体 CN Heavy" panose="02020900000000000000" pitchFamily="18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50000">
              <a:srgbClr val="3474CB"/>
            </a:gs>
            <a:gs pos="0">
              <a:srgbClr val="03BEC1"/>
            </a:gs>
            <a:gs pos="100000">
              <a:srgbClr val="8E52D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11"/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11376740" y="6484409"/>
            <a:ext cx="392113" cy="287867"/>
          </a:xfrm>
          <a:prstGeom prst="roundRect">
            <a:avLst/>
          </a:prstGeom>
          <a:solidFill>
            <a:srgbClr val="008CD6"/>
          </a:solidFill>
          <a:ln w="9525">
            <a:noFill/>
            <a:round/>
          </a:ln>
          <a:effectLst/>
        </p:spPr>
        <p:txBody>
          <a:bodyPr wrap="none" lIns="84358" tIns="42179" rIns="84358" bIns="42179" anchor="ctr"/>
          <a:p>
            <a:pPr algn="ctr" eaLnBrk="1" hangingPunct="1"/>
            <a:fld id="{A9941208-234B-4681-8CF4-D16F60E5EC54}" type="slidenum">
              <a:rPr kumimoji="1" lang="en-US" altLang="zh-CN" sz="1515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</a:fld>
            <a:endParaRPr kumimoji="1" lang="en-US" altLang="zh-CN" sz="1515" b="1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455930" y="601345"/>
            <a:ext cx="11370945" cy="1905"/>
          </a:xfrm>
          <a:prstGeom prst="line">
            <a:avLst/>
          </a:prstGeom>
          <a:ln>
            <a:solidFill>
              <a:srgbClr val="0E71C6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 flipV="1">
            <a:off x="335280" y="6427470"/>
            <a:ext cx="11433810" cy="13335"/>
          </a:xfrm>
          <a:prstGeom prst="line">
            <a:avLst/>
          </a:prstGeom>
          <a:ln>
            <a:solidFill>
              <a:srgbClr val="0E71C6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48" name="picture 14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1600000">
            <a:off x="0" y="5477255"/>
            <a:ext cx="1415796" cy="1380743"/>
          </a:xfrm>
          <a:prstGeom prst="rect">
            <a:avLst/>
          </a:prstGeom>
        </p:spPr>
      </p:pic>
      <p:pic>
        <p:nvPicPr>
          <p:cNvPr id="27" name="图片 26" descr="logo-1_编号00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5280" y="265430"/>
            <a:ext cx="344805" cy="344805"/>
          </a:xfrm>
          <a:prstGeom prst="rect">
            <a:avLst/>
          </a:prstGeom>
        </p:spPr>
      </p:pic>
      <p:sp>
        <p:nvSpPr>
          <p:cNvPr id="7" name="文本框 6"/>
          <p:cNvSpPr txBox="1"/>
          <p:nvPr userDrawn="1"/>
        </p:nvSpPr>
        <p:spPr>
          <a:xfrm>
            <a:off x="227330" y="6461760"/>
            <a:ext cx="217805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rtlCol="0" anchor="ctr" anchorCtr="0">
            <a:noAutofit/>
          </a:bodyPr>
          <a:p>
            <a: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spc="5" dirty="0">
                <a:ln>
                  <a:noFill/>
                </a:ln>
                <a:solidFill>
                  <a:schemeClr val="tx1"/>
                </a:solidFill>
                <a:highlight>
                  <a:srgbClr val="000000">
                    <a:alpha val="0"/>
                  </a:srgbClr>
                </a:highlight>
                <a:latin typeface="阿里妈妈数黑体" charset="-122"/>
                <a:ea typeface="阿里妈妈数黑体" charset="-122"/>
                <a:cs typeface="Arial Unicode MS" panose="020B0604020202020204" charset="-122"/>
                <a:sym typeface="思源宋体 CN Heavy" panose="02020900000000000000" pitchFamily="18" charset="-122"/>
              </a:rPr>
              <a:t>成为可信赖的综合能源服务商</a:t>
            </a:r>
            <a:endParaRPr lang="zh-CN" altLang="en-US" sz="1200" spc="5" noProof="0" dirty="0">
              <a:ln>
                <a:noFill/>
              </a:ln>
              <a:solidFill>
                <a:schemeClr val="tx1"/>
              </a:solidFill>
              <a:effectLst/>
              <a:highlight>
                <a:srgbClr val="000000">
                  <a:alpha val="0"/>
                </a:srgbClr>
              </a:highlight>
              <a:uLnTx/>
              <a:uFillTx/>
              <a:latin typeface="阿里妈妈数黑体" charset="-122"/>
              <a:ea typeface="阿里妈妈数黑体" charset="-122"/>
              <a:cs typeface="Arial Unicode MS" panose="020B0604020202020204" charset="-122"/>
              <a:sym typeface="思源宋体 CN Heavy" panose="02020900000000000000" pitchFamily="18" charset="-122"/>
            </a:endParaRPr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7230" y="196850"/>
            <a:ext cx="8899525" cy="441960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>
            <a:lvl1pPr algn="l">
              <a:defRPr sz="24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0013950" y="206375"/>
            <a:ext cx="1808480" cy="33718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pPr algn="l"/>
            <a:r>
              <a:rPr lang="zh-CN" altLang="en-US" sz="1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创造美好未来生活</a:t>
            </a:r>
            <a:endParaRPr lang="zh-CN" altLang="en-US" sz="16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image" Target="../media/image5.jpeg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tags" Target="../tags/tag1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image" Target="../media/image21.png"/><Relationship Id="rId47" Type="http://schemas.openxmlformats.org/officeDocument/2006/relationships/slideLayout" Target="../slideLayouts/slideLayout7.xml"/><Relationship Id="rId46" Type="http://schemas.openxmlformats.org/officeDocument/2006/relationships/tags" Target="../tags/tag163.xml"/><Relationship Id="rId45" Type="http://schemas.openxmlformats.org/officeDocument/2006/relationships/tags" Target="../tags/tag162.xml"/><Relationship Id="rId44" Type="http://schemas.openxmlformats.org/officeDocument/2006/relationships/tags" Target="../tags/tag161.xml"/><Relationship Id="rId43" Type="http://schemas.openxmlformats.org/officeDocument/2006/relationships/tags" Target="../tags/tag160.xml"/><Relationship Id="rId42" Type="http://schemas.openxmlformats.org/officeDocument/2006/relationships/tags" Target="../tags/tag159.xml"/><Relationship Id="rId41" Type="http://schemas.openxmlformats.org/officeDocument/2006/relationships/tags" Target="../tags/tag158.xml"/><Relationship Id="rId40" Type="http://schemas.openxmlformats.org/officeDocument/2006/relationships/tags" Target="../tags/tag157.xml"/><Relationship Id="rId4" Type="http://schemas.openxmlformats.org/officeDocument/2006/relationships/tags" Target="../tags/tag127.xml"/><Relationship Id="rId39" Type="http://schemas.openxmlformats.org/officeDocument/2006/relationships/tags" Target="../tags/tag156.xml"/><Relationship Id="rId38" Type="http://schemas.openxmlformats.org/officeDocument/2006/relationships/tags" Target="../tags/tag155.xml"/><Relationship Id="rId37" Type="http://schemas.openxmlformats.org/officeDocument/2006/relationships/tags" Target="../tags/tag154.xml"/><Relationship Id="rId36" Type="http://schemas.openxmlformats.org/officeDocument/2006/relationships/tags" Target="../tags/tag153.xml"/><Relationship Id="rId35" Type="http://schemas.openxmlformats.org/officeDocument/2006/relationships/tags" Target="../tags/tag152.xml"/><Relationship Id="rId34" Type="http://schemas.openxmlformats.org/officeDocument/2006/relationships/tags" Target="../tags/tag151.xml"/><Relationship Id="rId33" Type="http://schemas.openxmlformats.org/officeDocument/2006/relationships/tags" Target="../tags/tag150.xml"/><Relationship Id="rId32" Type="http://schemas.openxmlformats.org/officeDocument/2006/relationships/tags" Target="../tags/tag149.xml"/><Relationship Id="rId31" Type="http://schemas.openxmlformats.org/officeDocument/2006/relationships/tags" Target="../tags/tag148.xml"/><Relationship Id="rId30" Type="http://schemas.openxmlformats.org/officeDocument/2006/relationships/tags" Target="../tags/tag147.xml"/><Relationship Id="rId3" Type="http://schemas.openxmlformats.org/officeDocument/2006/relationships/tags" Target="../tags/tag126.xml"/><Relationship Id="rId29" Type="http://schemas.openxmlformats.org/officeDocument/2006/relationships/tags" Target="../tags/tag146.xml"/><Relationship Id="rId28" Type="http://schemas.openxmlformats.org/officeDocument/2006/relationships/image" Target="../media/image9.png"/><Relationship Id="rId27" Type="http://schemas.openxmlformats.org/officeDocument/2006/relationships/tags" Target="../tags/tag145.xml"/><Relationship Id="rId26" Type="http://schemas.openxmlformats.org/officeDocument/2006/relationships/tags" Target="../tags/tag144.xml"/><Relationship Id="rId25" Type="http://schemas.openxmlformats.org/officeDocument/2006/relationships/image" Target="../media/image24.png"/><Relationship Id="rId24" Type="http://schemas.openxmlformats.org/officeDocument/2006/relationships/tags" Target="../tags/tag143.xml"/><Relationship Id="rId23" Type="http://schemas.openxmlformats.org/officeDocument/2006/relationships/tags" Target="../tags/tag142.xml"/><Relationship Id="rId22" Type="http://schemas.openxmlformats.org/officeDocument/2006/relationships/tags" Target="../tags/tag141.xml"/><Relationship Id="rId21" Type="http://schemas.openxmlformats.org/officeDocument/2006/relationships/tags" Target="../tags/tag140.xml"/><Relationship Id="rId20" Type="http://schemas.openxmlformats.org/officeDocument/2006/relationships/image" Target="../media/image6.png"/><Relationship Id="rId2" Type="http://schemas.openxmlformats.org/officeDocument/2006/relationships/tags" Target="../tags/tag125.xml"/><Relationship Id="rId19" Type="http://schemas.openxmlformats.org/officeDocument/2006/relationships/tags" Target="../tags/tag139.xml"/><Relationship Id="rId18" Type="http://schemas.openxmlformats.org/officeDocument/2006/relationships/tags" Target="../tags/tag138.xml"/><Relationship Id="rId17" Type="http://schemas.openxmlformats.org/officeDocument/2006/relationships/tags" Target="../tags/tag137.xml"/><Relationship Id="rId16" Type="http://schemas.openxmlformats.org/officeDocument/2006/relationships/tags" Target="../tags/tag136.xml"/><Relationship Id="rId15" Type="http://schemas.openxmlformats.org/officeDocument/2006/relationships/tags" Target="../tags/tag135.xml"/><Relationship Id="rId14" Type="http://schemas.openxmlformats.org/officeDocument/2006/relationships/image" Target="../media/image23.png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image" Target="../media/image22.png"/><Relationship Id="rId1" Type="http://schemas.openxmlformats.org/officeDocument/2006/relationships/tags" Target="../tags/tag124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171.xml"/><Relationship Id="rId8" Type="http://schemas.openxmlformats.org/officeDocument/2006/relationships/tags" Target="../tags/tag170.xml"/><Relationship Id="rId7" Type="http://schemas.openxmlformats.org/officeDocument/2006/relationships/tags" Target="../tags/tag169.xml"/><Relationship Id="rId6" Type="http://schemas.openxmlformats.org/officeDocument/2006/relationships/image" Target="../media/image9.png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tags" Target="../tags/tag166.xml"/><Relationship Id="rId27" Type="http://schemas.openxmlformats.org/officeDocument/2006/relationships/slideLayout" Target="../slideLayouts/slideLayout7.xml"/><Relationship Id="rId26" Type="http://schemas.openxmlformats.org/officeDocument/2006/relationships/image" Target="../media/image25.png"/><Relationship Id="rId25" Type="http://schemas.openxmlformats.org/officeDocument/2006/relationships/tags" Target="../tags/tag185.xml"/><Relationship Id="rId24" Type="http://schemas.openxmlformats.org/officeDocument/2006/relationships/image" Target="../media/image21.png"/><Relationship Id="rId23" Type="http://schemas.openxmlformats.org/officeDocument/2006/relationships/tags" Target="../tags/tag184.xml"/><Relationship Id="rId22" Type="http://schemas.openxmlformats.org/officeDocument/2006/relationships/tags" Target="../tags/tag183.xml"/><Relationship Id="rId21" Type="http://schemas.openxmlformats.org/officeDocument/2006/relationships/tags" Target="../tags/tag182.xml"/><Relationship Id="rId20" Type="http://schemas.openxmlformats.org/officeDocument/2006/relationships/tags" Target="../tags/tag181.xml"/><Relationship Id="rId2" Type="http://schemas.openxmlformats.org/officeDocument/2006/relationships/tags" Target="../tags/tag165.xml"/><Relationship Id="rId19" Type="http://schemas.openxmlformats.org/officeDocument/2006/relationships/tags" Target="../tags/tag180.xml"/><Relationship Id="rId18" Type="http://schemas.openxmlformats.org/officeDocument/2006/relationships/tags" Target="../tags/tag179.xml"/><Relationship Id="rId17" Type="http://schemas.openxmlformats.org/officeDocument/2006/relationships/tags" Target="../tags/tag178.xml"/><Relationship Id="rId16" Type="http://schemas.openxmlformats.org/officeDocument/2006/relationships/tags" Target="../tags/tag177.xml"/><Relationship Id="rId15" Type="http://schemas.openxmlformats.org/officeDocument/2006/relationships/tags" Target="../tags/tag176.xml"/><Relationship Id="rId14" Type="http://schemas.openxmlformats.org/officeDocument/2006/relationships/tags" Target="../tags/tag175.xml"/><Relationship Id="rId13" Type="http://schemas.openxmlformats.org/officeDocument/2006/relationships/tags" Target="../tags/tag174.xml"/><Relationship Id="rId12" Type="http://schemas.openxmlformats.org/officeDocument/2006/relationships/tags" Target="../tags/tag173.xml"/><Relationship Id="rId11" Type="http://schemas.openxmlformats.org/officeDocument/2006/relationships/tags" Target="../tags/tag172.xml"/><Relationship Id="rId10" Type="http://schemas.openxmlformats.org/officeDocument/2006/relationships/image" Target="../media/image6.png"/><Relationship Id="rId1" Type="http://schemas.openxmlformats.org/officeDocument/2006/relationships/tags" Target="../tags/tag16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9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png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2.png"/><Relationship Id="rId1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8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5.jpeg"/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3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187.xml"/><Relationship Id="rId3" Type="http://schemas.openxmlformats.org/officeDocument/2006/relationships/image" Target="../media/image6.png"/><Relationship Id="rId2" Type="http://schemas.openxmlformats.org/officeDocument/2006/relationships/tags" Target="../tags/tag186.xml"/><Relationship Id="rId1" Type="http://schemas.openxmlformats.org/officeDocument/2006/relationships/image" Target="../media/image38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0" Type="http://schemas.openxmlformats.org/officeDocument/2006/relationships/slideLayout" Target="../slideLayouts/slideLayout7.xml"/><Relationship Id="rId4" Type="http://schemas.openxmlformats.org/officeDocument/2006/relationships/tags" Target="../tags/tag12.xml"/><Relationship Id="rId39" Type="http://schemas.openxmlformats.org/officeDocument/2006/relationships/tags" Target="../tags/tag43.xml"/><Relationship Id="rId38" Type="http://schemas.openxmlformats.org/officeDocument/2006/relationships/tags" Target="../tags/tag42.xml"/><Relationship Id="rId37" Type="http://schemas.openxmlformats.org/officeDocument/2006/relationships/tags" Target="../tags/tag41.xml"/><Relationship Id="rId36" Type="http://schemas.openxmlformats.org/officeDocument/2006/relationships/tags" Target="../tags/tag40.xml"/><Relationship Id="rId35" Type="http://schemas.openxmlformats.org/officeDocument/2006/relationships/tags" Target="../tags/tag39.xml"/><Relationship Id="rId34" Type="http://schemas.openxmlformats.org/officeDocument/2006/relationships/tags" Target="../tags/tag38.xml"/><Relationship Id="rId33" Type="http://schemas.openxmlformats.org/officeDocument/2006/relationships/tags" Target="../tags/tag37.xml"/><Relationship Id="rId32" Type="http://schemas.openxmlformats.org/officeDocument/2006/relationships/tags" Target="../tags/tag36.xml"/><Relationship Id="rId31" Type="http://schemas.openxmlformats.org/officeDocument/2006/relationships/tags" Target="../tags/tag35.xml"/><Relationship Id="rId30" Type="http://schemas.openxmlformats.org/officeDocument/2006/relationships/tags" Target="../tags/tag34.xml"/><Relationship Id="rId3" Type="http://schemas.openxmlformats.org/officeDocument/2006/relationships/tags" Target="../tags/tag11.xml"/><Relationship Id="rId29" Type="http://schemas.openxmlformats.org/officeDocument/2006/relationships/tags" Target="../tags/tag33.xml"/><Relationship Id="rId28" Type="http://schemas.openxmlformats.org/officeDocument/2006/relationships/tags" Target="../tags/tag32.xml"/><Relationship Id="rId27" Type="http://schemas.openxmlformats.org/officeDocument/2006/relationships/image" Target="../media/image12.png"/><Relationship Id="rId26" Type="http://schemas.openxmlformats.org/officeDocument/2006/relationships/tags" Target="../tags/tag31.xml"/><Relationship Id="rId25" Type="http://schemas.openxmlformats.org/officeDocument/2006/relationships/tags" Target="../tags/tag30.xml"/><Relationship Id="rId24" Type="http://schemas.openxmlformats.org/officeDocument/2006/relationships/tags" Target="../tags/tag29.xml"/><Relationship Id="rId23" Type="http://schemas.openxmlformats.org/officeDocument/2006/relationships/tags" Target="../tags/tag28.xml"/><Relationship Id="rId22" Type="http://schemas.openxmlformats.org/officeDocument/2006/relationships/image" Target="../media/image11.png"/><Relationship Id="rId21" Type="http://schemas.openxmlformats.org/officeDocument/2006/relationships/image" Target="../media/image10.png"/><Relationship Id="rId20" Type="http://schemas.openxmlformats.org/officeDocument/2006/relationships/tags" Target="../tags/tag27.xml"/><Relationship Id="rId2" Type="http://schemas.openxmlformats.org/officeDocument/2006/relationships/tags" Target="../tags/tag10.xml"/><Relationship Id="rId19" Type="http://schemas.openxmlformats.org/officeDocument/2006/relationships/tags" Target="../tags/tag26.xml"/><Relationship Id="rId18" Type="http://schemas.openxmlformats.org/officeDocument/2006/relationships/tags" Target="../tags/tag25.xml"/><Relationship Id="rId17" Type="http://schemas.openxmlformats.org/officeDocument/2006/relationships/tags" Target="../tags/tag24.xml"/><Relationship Id="rId16" Type="http://schemas.openxmlformats.org/officeDocument/2006/relationships/tags" Target="../tags/tag23.xml"/><Relationship Id="rId15" Type="http://schemas.openxmlformats.org/officeDocument/2006/relationships/tags" Target="../tags/tag22.xml"/><Relationship Id="rId14" Type="http://schemas.openxmlformats.org/officeDocument/2006/relationships/tags" Target="../tags/tag21.xml"/><Relationship Id="rId13" Type="http://schemas.openxmlformats.org/officeDocument/2006/relationships/tags" Target="../tags/tag20.xml"/><Relationship Id="rId12" Type="http://schemas.openxmlformats.org/officeDocument/2006/relationships/image" Target="../media/image9.png"/><Relationship Id="rId11" Type="http://schemas.openxmlformats.org/officeDocument/2006/relationships/tags" Target="../tags/tag19.xml"/><Relationship Id="rId10" Type="http://schemas.openxmlformats.org/officeDocument/2006/relationships/tags" Target="../tags/tag18.xml"/><Relationship Id="rId1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tags" Target="../tags/tag45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2" Type="http://schemas.openxmlformats.org/officeDocument/2006/relationships/slideLayout" Target="../slideLayouts/slideLayout7.xml"/><Relationship Id="rId41" Type="http://schemas.openxmlformats.org/officeDocument/2006/relationships/tags" Target="../tags/tag82.xml"/><Relationship Id="rId40" Type="http://schemas.openxmlformats.org/officeDocument/2006/relationships/tags" Target="../tags/tag81.xml"/><Relationship Id="rId4" Type="http://schemas.openxmlformats.org/officeDocument/2006/relationships/tags" Target="../tags/tag49.xml"/><Relationship Id="rId39" Type="http://schemas.openxmlformats.org/officeDocument/2006/relationships/tags" Target="../tags/tag80.xml"/><Relationship Id="rId38" Type="http://schemas.openxmlformats.org/officeDocument/2006/relationships/tags" Target="../tags/tag79.xml"/><Relationship Id="rId37" Type="http://schemas.openxmlformats.org/officeDocument/2006/relationships/tags" Target="../tags/tag78.xml"/><Relationship Id="rId36" Type="http://schemas.openxmlformats.org/officeDocument/2006/relationships/tags" Target="../tags/tag77.xml"/><Relationship Id="rId35" Type="http://schemas.openxmlformats.org/officeDocument/2006/relationships/tags" Target="../tags/tag76.xml"/><Relationship Id="rId34" Type="http://schemas.openxmlformats.org/officeDocument/2006/relationships/tags" Target="../tags/tag75.xml"/><Relationship Id="rId33" Type="http://schemas.openxmlformats.org/officeDocument/2006/relationships/image" Target="../media/image6.png"/><Relationship Id="rId32" Type="http://schemas.openxmlformats.org/officeDocument/2006/relationships/tags" Target="../tags/tag74.xml"/><Relationship Id="rId31" Type="http://schemas.openxmlformats.org/officeDocument/2006/relationships/tags" Target="../tags/tag73.xml"/><Relationship Id="rId30" Type="http://schemas.openxmlformats.org/officeDocument/2006/relationships/tags" Target="../tags/tag72.xml"/><Relationship Id="rId3" Type="http://schemas.openxmlformats.org/officeDocument/2006/relationships/tags" Target="../tags/tag48.xml"/><Relationship Id="rId29" Type="http://schemas.openxmlformats.org/officeDocument/2006/relationships/tags" Target="../tags/tag71.xml"/><Relationship Id="rId28" Type="http://schemas.openxmlformats.org/officeDocument/2006/relationships/tags" Target="../tags/tag70.xml"/><Relationship Id="rId27" Type="http://schemas.openxmlformats.org/officeDocument/2006/relationships/tags" Target="../tags/tag69.xml"/><Relationship Id="rId26" Type="http://schemas.openxmlformats.org/officeDocument/2006/relationships/tags" Target="../tags/tag68.xml"/><Relationship Id="rId25" Type="http://schemas.openxmlformats.org/officeDocument/2006/relationships/image" Target="../media/image12.png"/><Relationship Id="rId24" Type="http://schemas.openxmlformats.org/officeDocument/2006/relationships/tags" Target="../tags/tag67.xml"/><Relationship Id="rId23" Type="http://schemas.openxmlformats.org/officeDocument/2006/relationships/tags" Target="../tags/tag66.xml"/><Relationship Id="rId22" Type="http://schemas.openxmlformats.org/officeDocument/2006/relationships/tags" Target="../tags/tag65.xml"/><Relationship Id="rId21" Type="http://schemas.openxmlformats.org/officeDocument/2006/relationships/tags" Target="../tags/tag64.xml"/><Relationship Id="rId20" Type="http://schemas.openxmlformats.org/officeDocument/2006/relationships/image" Target="../media/image11.png"/><Relationship Id="rId2" Type="http://schemas.openxmlformats.org/officeDocument/2006/relationships/tags" Target="../tags/tag47.xml"/><Relationship Id="rId19" Type="http://schemas.openxmlformats.org/officeDocument/2006/relationships/tags" Target="../tags/tag63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image" Target="../media/image9.png"/><Relationship Id="rId11" Type="http://schemas.openxmlformats.org/officeDocument/2006/relationships/tags" Target="../tags/tag56.xml"/><Relationship Id="rId10" Type="http://schemas.openxmlformats.org/officeDocument/2006/relationships/tags" Target="../tags/tag55.xml"/><Relationship Id="rId1" Type="http://schemas.openxmlformats.org/officeDocument/2006/relationships/tags" Target="../tags/tag46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4" Type="http://schemas.openxmlformats.org/officeDocument/2006/relationships/slideLayout" Target="../slideLayouts/slideLayout7.xml"/><Relationship Id="rId43" Type="http://schemas.openxmlformats.org/officeDocument/2006/relationships/tags" Target="../tags/tag120.xml"/><Relationship Id="rId42" Type="http://schemas.openxmlformats.org/officeDocument/2006/relationships/tags" Target="../tags/tag119.xml"/><Relationship Id="rId41" Type="http://schemas.openxmlformats.org/officeDocument/2006/relationships/tags" Target="../tags/tag118.xml"/><Relationship Id="rId40" Type="http://schemas.openxmlformats.org/officeDocument/2006/relationships/tags" Target="../tags/tag117.xml"/><Relationship Id="rId4" Type="http://schemas.openxmlformats.org/officeDocument/2006/relationships/tags" Target="../tags/tag86.xml"/><Relationship Id="rId39" Type="http://schemas.openxmlformats.org/officeDocument/2006/relationships/tags" Target="../tags/tag116.xml"/><Relationship Id="rId38" Type="http://schemas.openxmlformats.org/officeDocument/2006/relationships/tags" Target="../tags/tag115.xml"/><Relationship Id="rId37" Type="http://schemas.openxmlformats.org/officeDocument/2006/relationships/tags" Target="../tags/tag114.xml"/><Relationship Id="rId36" Type="http://schemas.openxmlformats.org/officeDocument/2006/relationships/tags" Target="../tags/tag113.xml"/><Relationship Id="rId35" Type="http://schemas.openxmlformats.org/officeDocument/2006/relationships/tags" Target="../tags/tag112.xml"/><Relationship Id="rId34" Type="http://schemas.openxmlformats.org/officeDocument/2006/relationships/tags" Target="../tags/tag111.xml"/><Relationship Id="rId33" Type="http://schemas.openxmlformats.org/officeDocument/2006/relationships/tags" Target="../tags/tag110.xml"/><Relationship Id="rId32" Type="http://schemas.openxmlformats.org/officeDocument/2006/relationships/tags" Target="../tags/tag109.xml"/><Relationship Id="rId31" Type="http://schemas.openxmlformats.org/officeDocument/2006/relationships/tags" Target="../tags/tag108.xml"/><Relationship Id="rId30" Type="http://schemas.openxmlformats.org/officeDocument/2006/relationships/tags" Target="../tags/tag107.xml"/><Relationship Id="rId3" Type="http://schemas.openxmlformats.org/officeDocument/2006/relationships/tags" Target="../tags/tag85.xml"/><Relationship Id="rId29" Type="http://schemas.openxmlformats.org/officeDocument/2006/relationships/tags" Target="../tags/tag106.xml"/><Relationship Id="rId28" Type="http://schemas.openxmlformats.org/officeDocument/2006/relationships/tags" Target="../tags/tag105.xml"/><Relationship Id="rId27" Type="http://schemas.openxmlformats.org/officeDocument/2006/relationships/image" Target="../media/image12.png"/><Relationship Id="rId26" Type="http://schemas.openxmlformats.org/officeDocument/2006/relationships/tags" Target="../tags/tag104.xml"/><Relationship Id="rId25" Type="http://schemas.openxmlformats.org/officeDocument/2006/relationships/tags" Target="../tags/tag103.xml"/><Relationship Id="rId24" Type="http://schemas.openxmlformats.org/officeDocument/2006/relationships/tags" Target="../tags/tag102.xml"/><Relationship Id="rId23" Type="http://schemas.openxmlformats.org/officeDocument/2006/relationships/tags" Target="../tags/tag101.xml"/><Relationship Id="rId22" Type="http://schemas.openxmlformats.org/officeDocument/2006/relationships/tags" Target="../tags/tag100.xml"/><Relationship Id="rId21" Type="http://schemas.openxmlformats.org/officeDocument/2006/relationships/tags" Target="../tags/tag99.xml"/><Relationship Id="rId20" Type="http://schemas.openxmlformats.org/officeDocument/2006/relationships/image" Target="../media/image6.png"/><Relationship Id="rId2" Type="http://schemas.openxmlformats.org/officeDocument/2006/relationships/tags" Target="../tags/tag84.xml"/><Relationship Id="rId19" Type="http://schemas.openxmlformats.org/officeDocument/2006/relationships/image" Target="../media/image17.png"/><Relationship Id="rId18" Type="http://schemas.openxmlformats.org/officeDocument/2006/relationships/tags" Target="../tags/tag98.xml"/><Relationship Id="rId17" Type="http://schemas.openxmlformats.org/officeDocument/2006/relationships/tags" Target="../tags/tag97.xml"/><Relationship Id="rId16" Type="http://schemas.openxmlformats.org/officeDocument/2006/relationships/image" Target="../media/image11.png"/><Relationship Id="rId15" Type="http://schemas.openxmlformats.org/officeDocument/2006/relationships/tags" Target="../tags/tag96.xml"/><Relationship Id="rId14" Type="http://schemas.openxmlformats.org/officeDocument/2006/relationships/tags" Target="../tags/tag95.xml"/><Relationship Id="rId13" Type="http://schemas.openxmlformats.org/officeDocument/2006/relationships/tags" Target="../tags/tag94.xml"/><Relationship Id="rId12" Type="http://schemas.openxmlformats.org/officeDocument/2006/relationships/tags" Target="../tags/tag93.xml"/><Relationship Id="rId11" Type="http://schemas.openxmlformats.org/officeDocument/2006/relationships/image" Target="../media/image9.png"/><Relationship Id="rId10" Type="http://schemas.openxmlformats.org/officeDocument/2006/relationships/tags" Target="../tags/tag92.xml"/><Relationship Id="rId1" Type="http://schemas.openxmlformats.org/officeDocument/2006/relationships/tags" Target="../tags/tag8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2145665" y="1343025"/>
            <a:ext cx="7408545" cy="76073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" y="3716655"/>
            <a:ext cx="3154045" cy="286448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957" name="图片 95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305"/>
            <a:ext cx="12191365" cy="71983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标题 3073"/>
          <p:cNvSpPr>
            <a:spLocks noGrp="1"/>
          </p:cNvSpPr>
          <p:nvPr/>
        </p:nvSpPr>
        <p:spPr>
          <a:xfrm>
            <a:off x="849630" y="147320"/>
            <a:ext cx="10664190" cy="1318895"/>
          </a:xfrm>
          <a:prstGeom prst="rect">
            <a:avLst/>
          </a:prstGeom>
          <a:noFill/>
          <a:ln w="9525">
            <a:noFill/>
          </a:ln>
        </p:spPr>
        <p:txBody>
          <a:bodyPr anchor="ctr" anchorCtr="0">
            <a:scene3d>
              <a:camera prst="orthographicFront"/>
              <a:lightRig rig="threePt" dir="t"/>
            </a:scene3d>
          </a:bodyPr>
          <a:lstStyle>
            <a:lvl1pPr marL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500" b="0" i="0" u="none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 rtl="0" eaLnBrk="0">
              <a:lnSpc>
                <a:spcPct val="125000"/>
              </a:lnSpc>
              <a:spcAft>
                <a:spcPts val="0"/>
              </a:spcAft>
            </a:pPr>
            <a:r>
              <a:rPr lang="zh-CN" altLang="en-US"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雅酷黑 95W" panose="020B0A04020202020204" charset="-122"/>
                <a:ea typeface="汉仪雅酷黑 95W" panose="020B0A04020202020204" charset="-122"/>
                <a:cs typeface="Arial" panose="020B0604020202020204" pitchFamily="34" charset="0"/>
                <a:sym typeface="+mn-ea"/>
              </a:rPr>
              <a:t>大功率构网型光储充一体微电网</a:t>
            </a:r>
            <a:r>
              <a:rPr lang="zh-CN" altLang="en-US"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雅酷黑 95W" panose="020B0A04020202020204" charset="-122"/>
                <a:ea typeface="汉仪雅酷黑 95W" panose="020B0A04020202020204" charset="-122"/>
                <a:cs typeface="Arial" panose="020B0604020202020204" pitchFamily="34" charset="0"/>
                <a:sym typeface="+mn-ea"/>
              </a:rPr>
              <a:t>系统</a:t>
            </a:r>
            <a:endParaRPr lang="zh-CN" altLang="en-US" sz="3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雅酷黑 95W" panose="020B0A04020202020204" charset="-122"/>
              <a:ea typeface="汉仪雅酷黑 95W" panose="020B0A04020202020204" charset="-122"/>
              <a:cs typeface="Arial" panose="020B0604020202020204" pitchFamily="34" charset="0"/>
              <a:sym typeface="+mn-ea"/>
            </a:endParaRPr>
          </a:p>
          <a:p>
            <a:pPr marL="12700" algn="ctr" rtl="0" eaLnBrk="0">
              <a:lnSpc>
                <a:spcPct val="125000"/>
              </a:lnSpc>
              <a:spcAft>
                <a:spcPts val="0"/>
              </a:spcAft>
            </a:pPr>
            <a:r>
              <a:rPr lang="zh-CN" altLang="en-US" sz="3600" kern="1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雅酷黑 95W" panose="020B0A04020202020204" charset="-122"/>
                <a:ea typeface="汉仪雅酷黑 95W" panose="020B0A04020202020204" charset="-122"/>
                <a:cs typeface="Arial" panose="020B0604020202020204" pitchFamily="34" charset="0"/>
                <a:sym typeface="+mn-ea"/>
              </a:rPr>
              <a:t>加油站、高速</a:t>
            </a:r>
            <a:r>
              <a:rPr lang="zh-CN" altLang="en-US" sz="3600" kern="1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雅酷黑 95W" panose="020B0A04020202020204" charset="-122"/>
                <a:ea typeface="汉仪雅酷黑 95W" panose="020B0A04020202020204" charset="-122"/>
                <a:cs typeface="Arial" panose="020B0604020202020204" pitchFamily="34" charset="0"/>
                <a:sym typeface="+mn-ea"/>
              </a:rPr>
              <a:t>公路服务区</a:t>
            </a:r>
            <a:r>
              <a:rPr lang="en-US" altLang="zh-CN" sz="3600" kern="1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雅酷黑 95W" panose="020B0A04020202020204" charset="-122"/>
                <a:ea typeface="汉仪雅酷黑 95W" panose="020B0A04020202020204" charset="-122"/>
                <a:cs typeface="Arial" panose="020B0604020202020204" pitchFamily="34" charset="0"/>
                <a:sym typeface="+mn-ea"/>
              </a:rPr>
              <a:t> </a:t>
            </a:r>
            <a:r>
              <a:rPr lang="zh-CN" altLang="en-US" sz="3600" kern="1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雅酷黑 95W" panose="020B0A04020202020204" charset="-122"/>
                <a:ea typeface="汉仪雅酷黑 95W" panose="020B0A04020202020204" charset="-122"/>
                <a:cs typeface="Arial" panose="020B0604020202020204" pitchFamily="34" charset="0"/>
                <a:sym typeface="+mn-ea"/>
              </a:rPr>
              <a:t>充电</a:t>
            </a:r>
            <a:r>
              <a:rPr lang="zh-CN" altLang="en-US" sz="3600" kern="1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雅酷黑 95W" panose="020B0A04020202020204" charset="-122"/>
                <a:ea typeface="汉仪雅酷黑 95W" panose="020B0A04020202020204" charset="-122"/>
                <a:cs typeface="Arial" panose="020B0604020202020204" pitchFamily="34" charset="0"/>
                <a:sym typeface="+mn-ea"/>
              </a:rPr>
              <a:t>场站解决方案</a:t>
            </a:r>
            <a:endParaRPr lang="zh-CN" altLang="en-US" sz="3200" kern="1200" baseline="0" dirty="0" err="1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" name="文本占位符 3"/>
          <p:cNvSpPr txBox="1"/>
          <p:nvPr userDrawn="1">
            <p:custDataLst>
              <p:tags r:id="rId3"/>
            </p:custDataLst>
          </p:nvPr>
        </p:nvSpPr>
        <p:spPr>
          <a:xfrm>
            <a:off x="75565" y="6181090"/>
            <a:ext cx="4296410" cy="3238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just" defTabSz="914400" rtl="0" eaLnBrk="1" latinLnBrk="0" hangingPunct="1">
              <a:lnSpc>
                <a:spcPts val="22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600" kern="1200">
                <a:solidFill>
                  <a:schemeClr val="tx1"/>
                </a:solidFill>
                <a:latin typeface="思源宋体 CN" panose="02020600000000000000" pitchFamily="18" charset="-122"/>
                <a:ea typeface="思源宋体 CN" panose="020206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dist" defTabSz="914400" rtl="0" eaLnBrk="1" fontAlgn="auto" latinLnBrk="0" hangingPunct="1">
              <a:lnSpc>
                <a:spcPts val="22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HarmonyOS Sans SC" panose="00000400000000000000" pitchFamily="2" charset="-122"/>
              <a:buNone/>
            </a:pPr>
            <a:r>
              <a:rPr kumimoji="0" lang="zh-CN" altLang="en-US" sz="2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400000000000000" pitchFamily="2" charset="-122"/>
              </a:rPr>
              <a:t>晖盛能源技术</a:t>
            </a:r>
            <a:r>
              <a:rPr kumimoji="0" lang="en-US" altLang="zh-CN" sz="2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400000000000000" pitchFamily="2" charset="-122"/>
              </a:rPr>
              <a:t>(</a:t>
            </a:r>
            <a:r>
              <a:rPr kumimoji="0" lang="zh-CN" altLang="en-US" sz="2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400000000000000" pitchFamily="2" charset="-122"/>
              </a:rPr>
              <a:t>上海</a:t>
            </a:r>
            <a:r>
              <a:rPr kumimoji="0" lang="en-US" altLang="zh-CN" sz="2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400000000000000" pitchFamily="2" charset="-122"/>
              </a:rPr>
              <a:t>)</a:t>
            </a:r>
            <a:r>
              <a:rPr kumimoji="0" lang="zh-CN" altLang="en-US" sz="2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400000000000000" pitchFamily="2" charset="-122"/>
              </a:rPr>
              <a:t>有限公司</a:t>
            </a:r>
            <a:endParaRPr kumimoji="0" lang="zh-CN" altLang="en-US" sz="21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armonyOS Sans SC" panose="00000400000000000000" pitchFamily="2" charset="-122"/>
            </a:endParaRPr>
          </a:p>
        </p:txBody>
      </p:sp>
      <p:sp>
        <p:nvSpPr>
          <p:cNvPr id="8" name="文本占位符 2"/>
          <p:cNvSpPr txBox="1"/>
          <p:nvPr userDrawn="1">
            <p:custDataLst>
              <p:tags r:id="rId4"/>
            </p:custDataLst>
          </p:nvPr>
        </p:nvSpPr>
        <p:spPr>
          <a:xfrm>
            <a:off x="75565" y="6394450"/>
            <a:ext cx="4296410" cy="4857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just" defTabSz="914400" rtl="0" eaLnBrk="1" latinLnBrk="0" hangingPunct="1">
              <a:lnSpc>
                <a:spcPts val="22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800" kern="1200">
                <a:solidFill>
                  <a:schemeClr val="accent1"/>
                </a:solidFill>
                <a:latin typeface="Calibri" panose="020F0502020204030204" charset="0"/>
                <a:ea typeface="阿里巴巴普惠体 Heavy" panose="00020600040101010101" pitchFamily="18" charset="-122"/>
                <a:cs typeface="Calibri" panose="020F050202020403020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dist" defTabSz="914400" rtl="0" eaLnBrk="1" fontAlgn="auto" latinLnBrk="0" hangingPunct="1">
              <a:lnSpc>
                <a:spcPts val="22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HarmonyOS Sans SC" panose="00000400000000000000" pitchFamily="2" charset="-122"/>
              <a:buNone/>
            </a:pPr>
            <a:r>
              <a:rPr kumimoji="1" lang="en-US" altLang="zh-CN" sz="12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汉仪尚巍手书W" panose="00020600040101010101" charset="-122"/>
              </a:rPr>
              <a:t>HuiSheng Energy Technology</a:t>
            </a:r>
            <a:r>
              <a:rPr kumimoji="1" sz="12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汉仪尚巍手书W" panose="00020600040101010101" charset="-122"/>
              </a:rPr>
              <a:t>（</a:t>
            </a:r>
            <a:r>
              <a:rPr kumimoji="1" lang="en-US" altLang="zh-CN" sz="12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汉仪尚巍手书W" panose="00020600040101010101" charset="-122"/>
              </a:rPr>
              <a:t>ShangHai) Co., Ltd</a:t>
            </a:r>
            <a:endParaRPr kumimoji="1" lang="en-US" altLang="zh-CN" sz="1200" b="1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汉仪尚巍手书W" panose="00020600040101010101" charset="-122"/>
            </a:endParaRPr>
          </a:p>
        </p:txBody>
      </p:sp>
      <p:pic>
        <p:nvPicPr>
          <p:cNvPr id="9" name="图片 2" descr="微信图片_202507011234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2110" y="1809115"/>
            <a:ext cx="6726555" cy="56584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高速公路服务区加油站</a:t>
            </a:r>
            <a:r>
              <a:rPr lang="en-US" altLang="zh-CN">
                <a:sym typeface="+mn-ea"/>
              </a:rPr>
              <a:t>---</a:t>
            </a:r>
            <a:r>
              <a:rPr lang="zh-CN" altLang="en-US">
                <a:sym typeface="+mn-ea"/>
              </a:rPr>
              <a:t>加装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光储充一体系统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示意图</a:t>
            </a:r>
            <a:endParaRPr lang="zh-CN" altLang="en-US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62230" y="4077970"/>
            <a:ext cx="12098655" cy="2317115"/>
          </a:xfrm>
          <a:prstGeom prst="rect">
            <a:avLst/>
          </a:prstGeom>
          <a:noFill/>
        </p:spPr>
        <p:txBody>
          <a:bodyPr wrap="square" rtlCol="0" anchor="t">
            <a:noAutofit/>
            <a:scene3d>
              <a:camera prst="orthographicFront"/>
              <a:lightRig rig="threePt" dir="t"/>
            </a:scene3d>
          </a:bodyPr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kumimoji="1"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</a:t>
            </a:r>
            <a:r>
              <a:rPr kumimoji="1"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利用服务区内的场地、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车棚、周边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闲置场地、高速公路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边坡来安装光伏，构建光储充一体微电网，有如下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好处：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1. 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微电网只是电网的一个负载，不会往电网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逆流；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2. 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光伏无需光伏逆变器，直接直流侧进储能，通过储能逆变器输出。光伏发电边发边用，不够储能或电网补充，用不完存储能后再用，后续全国电力现货市场建立后，余电可卖给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电网；储能削峰填谷运行，还能参与虚拟电厂、一次调频、二次调频增加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收益；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3. 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构网型储能逆变器可与电网功率合成，增加输出功率；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通过高压直流母线，从周边有富余容量的变压器来谷电充电，削峰填谷，满足阴雨天电量需求。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4. 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电网故障时，可零毫秒切换为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UPS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输出，保障供电；构建零碳、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低碳加油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站。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" y="726440"/>
            <a:ext cx="5599430" cy="3317240"/>
          </a:xfrm>
          <a:prstGeom prst="rect">
            <a:avLst/>
          </a:prstGeom>
          <a:ln>
            <a:solidFill>
              <a:schemeClr val="accent1"/>
            </a:solidFill>
          </a:ln>
          <a:effectLst>
            <a:softEdge rad="3175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270" y="751205"/>
            <a:ext cx="6000750" cy="3288030"/>
          </a:xfrm>
          <a:prstGeom prst="rect">
            <a:avLst/>
          </a:prstGeom>
          <a:effectLst>
            <a:softEdge rad="31750"/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上海</a:t>
            </a:r>
            <a:r>
              <a:rPr lang="en-US" altLang="zh-CN">
                <a:sym typeface="+mn-ea"/>
              </a:rPr>
              <a:t>---</a:t>
            </a:r>
            <a:r>
              <a:rPr lang="zh-CN">
                <a:sym typeface="+mn-ea"/>
              </a:rPr>
              <a:t>光储一体微电网工作模式（每天周而复始循环）</a:t>
            </a:r>
            <a:endParaRPr lang="zh-CN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8590" y="582295"/>
            <a:ext cx="11860530" cy="58585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夜间谷电阶段（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22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-6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点）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储能充电模式：电网给储能充电，若有车充电，优先采用电网谷电，变压器功率不够，则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“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储能电池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+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电网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”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功率合成给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车充电；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光伏不发电，不工作；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endParaRPr lang="zh-CN" altLang="en-US" sz="80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早晨平价阶段（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6-8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点）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储能电池存满尽量不充不放，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“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光伏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+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电网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“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功率合成给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车充电，功率不够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再电池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补充；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sz="80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上午高峰阶段（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8-11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点）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储能放电模式：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“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光伏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+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储能电池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”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通过储能逆变器同步给车充电，优先光伏边发边用，不够储能电池补充；光伏用不完则存到储能后再用；若储能已存满，大于充电功率部分则弃光（后续市场化交易后卖给电网）；若储能电量放完，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“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光伏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+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电网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“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功率合成给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车充电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；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lang="zh-CN" altLang="en-US" sz="80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中午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平价阶段（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11-18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点）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光伏优先给储能充电，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“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光伏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+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电网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“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功率合成给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车充电，不够电池补充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；若光伏发电功率大于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充电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功率且储能已充满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则弃光（后续市场化交易后卖给电网）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。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lang="zh-CN" altLang="en-US" sz="800">
              <a:cs typeface="Arial" panose="020B0604020202020204" pitchFamily="34" charset="0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晚上高峰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/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尖峰阶段（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18-21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点）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marL="285750" indent="-285750" algn="l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储能放电模式：优先电池，电池功率不够，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“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储能电池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+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电网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”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功率合成给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车充电；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marL="285750" indent="-285750" algn="l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endParaRPr lang="zh-CN" altLang="en-US" sz="800">
              <a:cs typeface="Arial" panose="020B0604020202020204" pitchFamily="34" charset="0"/>
              <a:sym typeface="+mn-ea"/>
            </a:endParaRPr>
          </a:p>
          <a:p>
            <a:pPr marL="285750" indent="-285750" algn="l">
              <a:lnSpc>
                <a:spcPct val="150000"/>
              </a:lnSpc>
              <a:buClrTx/>
              <a:buSzTx/>
              <a:buFont typeface="Wingdings" panose="05000000000000000000" charset="0"/>
              <a:buChar char="l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夜间平价阶段（</a:t>
            </a:r>
            <a:r>
              <a:rPr lang="en-US" altLang="zh-CN" sz="1200">
                <a:cs typeface="Arial" panose="020B0604020202020204" pitchFamily="34" charset="0"/>
                <a:sym typeface="+mn-ea"/>
              </a:rPr>
              <a:t>21-22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点）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marL="285750" indent="-285750" algn="l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sz="1200">
                <a:cs typeface="Arial" panose="020B0604020202020204" pitchFamily="34" charset="0"/>
                <a:sym typeface="+mn-ea"/>
              </a:rPr>
              <a:t>储能电池不充不放，光伏不发电，电网给</a:t>
            </a:r>
            <a:r>
              <a:rPr lang="zh-CN" altLang="en-US" sz="1200">
                <a:cs typeface="Arial" panose="020B0604020202020204" pitchFamily="34" charset="0"/>
                <a:sym typeface="+mn-ea"/>
              </a:rPr>
              <a:t>车充电；</a:t>
            </a: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algn="l">
              <a:lnSpc>
                <a:spcPct val="150000"/>
              </a:lnSpc>
              <a:buClrTx/>
              <a:buSzTx/>
              <a:buFont typeface="Wingdings" panose="05000000000000000000" charset="0"/>
            </a:pPr>
            <a:endParaRPr lang="zh-CN" altLang="en-US" sz="1200">
              <a:cs typeface="Arial" panose="020B0604020202020204" pitchFamily="34" charset="0"/>
              <a:sym typeface="+mn-ea"/>
            </a:endParaRPr>
          </a:p>
          <a:p>
            <a:pPr algn="l">
              <a:lnSpc>
                <a:spcPct val="150000"/>
              </a:lnSpc>
              <a:buClrTx/>
              <a:buSzTx/>
              <a:buFont typeface="Wingdings" panose="05000000000000000000" charset="0"/>
            </a:pPr>
            <a:r>
              <a:rPr lang="zh-CN" altLang="en-US" sz="1200" b="1">
                <a:solidFill>
                  <a:srgbClr val="FF0000"/>
                </a:solidFill>
                <a:cs typeface="Arial" panose="020B0604020202020204" pitchFamily="34" charset="0"/>
                <a:sym typeface="+mn-ea"/>
              </a:rPr>
              <a:t>备注：电网断电：零毫秒切换为UPS模式给车充电，“光伏+储能电池”同步给</a:t>
            </a:r>
            <a:r>
              <a:rPr lang="zh-CN" altLang="en-US" sz="1200" b="1">
                <a:solidFill>
                  <a:srgbClr val="FF0000"/>
                </a:solidFill>
                <a:cs typeface="Arial" panose="020B0604020202020204" pitchFamily="34" charset="0"/>
                <a:sym typeface="+mn-ea"/>
              </a:rPr>
              <a:t>车充电；以上工作模式可根据实际需求进行</a:t>
            </a:r>
            <a:r>
              <a:rPr lang="zh-CN" altLang="en-US" sz="1200" b="1">
                <a:solidFill>
                  <a:srgbClr val="FF0000"/>
                </a:solidFill>
                <a:cs typeface="Arial" panose="020B0604020202020204" pitchFamily="34" charset="0"/>
                <a:sym typeface="+mn-ea"/>
              </a:rPr>
              <a:t>任意调整；</a:t>
            </a:r>
            <a:endParaRPr lang="zh-CN" altLang="en-US" sz="1200" b="1">
              <a:solidFill>
                <a:srgbClr val="FF0000"/>
              </a:solidFill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项目示例及收益</a:t>
            </a:r>
            <a:r>
              <a:rPr lang="zh-CN" altLang="en-US"/>
              <a:t>分析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335280" y="765810"/>
            <a:ext cx="11493500" cy="5288915"/>
          </a:xfrm>
          <a:prstGeom prst="rect">
            <a:avLst/>
          </a:prstGeom>
          <a:noFill/>
        </p:spPr>
        <p:txBody>
          <a:bodyPr wrap="square" rtlCol="0" anchor="t">
            <a:noAutofit/>
            <a:scene3d>
              <a:camera prst="orthographicFront"/>
              <a:lightRig rig="threePt" dir="t"/>
            </a:scene3d>
          </a:bodyPr>
          <a:p>
            <a:pPr indent="457200" algn="just">
              <a:lnSpc>
                <a:spcPct val="150000"/>
              </a:lnSpc>
              <a:buFont typeface="Wingdings" panose="05000000000000000000" charset="0"/>
            </a:pP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光储一体项目：</a:t>
            </a:r>
            <a:endParaRPr lang="zh-CN" altLang="en-US" sz="14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光伏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3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MW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，按年发电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115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万度，合计年发电量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575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万度，平均每天发电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9452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度电；</a:t>
            </a:r>
            <a:endParaRPr lang="en-US" altLang="zh-CN" sz="14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配置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15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台光储一体机，单台光储一体机：光伏最大接入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200KW+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储能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115KW/241KWH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；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15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台光储一体机输出功率为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1725KW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，电池容量为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3615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KWH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；</a:t>
            </a:r>
            <a:endParaRPr lang="zh-CN" altLang="en-US" sz="14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最大输出功率：变压器功率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500KW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（变压器按需配置）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+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构网型储能逆变器功率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1725KW=2225KW</a:t>
            </a:r>
            <a:endParaRPr lang="en-US" altLang="zh-CN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每天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最大提供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电量：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光伏发电：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9452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KWH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电网电量：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500KW×24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小时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=12000KWH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742950" lvl="1" indent="-285750" algn="just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每日合计最大电量：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9452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+12000=21452KWH</a:t>
            </a:r>
            <a:endParaRPr lang="en-US" altLang="zh-CN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lvl="1" algn="just">
              <a:lnSpc>
                <a:spcPct val="150000"/>
              </a:lnSpc>
              <a:buFont typeface="Wingdings" panose="05000000000000000000" charset="0"/>
            </a:pPr>
            <a:endParaRPr lang="en-US" altLang="zh-CN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lvl="1" algn="just">
              <a:lnSpc>
                <a:spcPct val="150000"/>
              </a:lnSpc>
              <a:buFont typeface="Wingdings" panose="05000000000000000000" charset="0"/>
            </a:pP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备注：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lvl="1" algn="just">
              <a:lnSpc>
                <a:spcPct val="150000"/>
              </a:lnSpc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1. 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考虑到经济性，谷电期间可采用电网电，并给储能充电，以便高峰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/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尖峰时释放给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车充电；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lvl="1" algn="just">
              <a:lnSpc>
                <a:spcPct val="150000"/>
              </a:lnSpc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2. 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若预测第二天为阴雨天，则利用夜间谷电将电池充满；后续根据天气预报和功率预测来调整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夜间充电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方案；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lvl="1" algn="just">
              <a:lnSpc>
                <a:spcPct val="150000"/>
              </a:lnSpc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3. 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可以和周边的多家用电企业建立区域微电网，利用他们的变压器容量，需要时谷电给电池充电，光伏发电、电池电量通过高压直流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母线互相调剂，增加利用率，提高和稳定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收益。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方案简介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335280" y="765810"/>
            <a:ext cx="11493500" cy="5546090"/>
          </a:xfrm>
          <a:prstGeom prst="rect">
            <a:avLst/>
          </a:prstGeom>
          <a:noFill/>
        </p:spPr>
        <p:txBody>
          <a:bodyPr wrap="square" rtlCol="0" anchor="t">
            <a:noAutofit/>
            <a:scene3d>
              <a:camera prst="orthographicFront"/>
              <a:lightRig rig="threePt" dir="t"/>
            </a:scene3d>
          </a:bodyPr>
          <a:p>
            <a:pPr indent="457200" algn="just">
              <a:lnSpc>
                <a:spcPct val="150000"/>
              </a:lnSpc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1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台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5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00KVA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变压器、配套建设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3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MW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光伏，给充电桩供电。按常规做法，需要配备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3</a:t>
            </a:r>
            <a:r>
              <a:rPr lang="en-US" altLang="zh-CN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000KVA</a:t>
            </a:r>
            <a:r>
              <a:rPr lang="zh-CN" altLang="en-US" sz="14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以上的变压器，光伏高压上网，还需配套相应的配电柜；设备多，控制复杂，投资高。</a:t>
            </a:r>
            <a:endParaRPr lang="zh-CN" altLang="en-US" sz="14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indent="457200" algn="just">
              <a:lnSpc>
                <a:spcPct val="150000"/>
              </a:lnSpc>
              <a:buFont typeface="Wingdings" panose="05000000000000000000" charset="0"/>
            </a:pP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可采用我公司构网型、并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/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离网零毫秒切换的光储一体微电网产品：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光伏不受现有变压器容量限制，无需光伏逆变器，光伏组件串并联之后直流侧进相应的光储一体机（内含光伏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MPPT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功能）；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若光伏组件离储能柜近（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20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0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米内），可直接进光储一体机；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若光伏组件离储能柜远，光伏组件就进接入“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绿电直连直流固态变压器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（单个最大可接入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350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KW光伏）”，再通过高压直流母线接入光储一体机；光伏组件可部分接入光储一体机，部分接入“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绿电直连直流固态变压器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”，采用混合模式；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 dirty="0">
                <a:cs typeface="Arial" panose="020B0604020202020204" pitchFamily="34" charset="0"/>
                <a:sym typeface="+mn-ea"/>
              </a:rPr>
              <a:t>配置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15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台光储一体机，每台光储一体机构网型（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UPS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模式）输出功率为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115KW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，若跟电网进行功率合成，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单台最大可输出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200KW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；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400" dirty="0">
                <a:cs typeface="Arial" panose="020B0604020202020204" pitchFamily="34" charset="0"/>
                <a:sym typeface="+mn-ea"/>
              </a:rPr>
              <a:t>15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台光储一体机可并联在一起离网模式输出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15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×115=1725KW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功率，或者跟电网功率合成，并网模式输出：光储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1725+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电网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5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00=2225KW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；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400" dirty="0">
                <a:cs typeface="Arial" panose="020B0604020202020204" pitchFamily="34" charset="0"/>
                <a:sym typeface="+mn-ea"/>
              </a:rPr>
              <a:t>15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台光储一体机可并联在一起输出，或者根据充电桩功率需求分成若干组输出；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 dirty="0">
                <a:cs typeface="Arial" panose="020B0604020202020204" pitchFamily="34" charset="0"/>
                <a:sym typeface="+mn-ea"/>
              </a:rPr>
              <a:t>运行模式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cs typeface="Arial" panose="020B0604020202020204" pitchFamily="34" charset="0"/>
                <a:sym typeface="+mn-ea"/>
              </a:rPr>
              <a:t>光储一体机类似可光伏充电的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UPS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，不会往电网逆流；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1400" dirty="0">
                <a:cs typeface="Arial" panose="020B0604020202020204" pitchFamily="34" charset="0"/>
                <a:sym typeface="+mn-ea"/>
              </a:rPr>
              <a:t>500KW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变压器可接入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5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台光储一体机，光伏接入光储一体机或“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绿电直连直流固态变压器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”，“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绿电直连直流固态变压器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”和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15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台光储一体机采用高压直流母线相连，光伏发电、电池内电量、电网电可根据设定同步给充电桩使用，或者给光储一体机充电，提高系统利用率。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cs typeface="Arial" panose="020B0604020202020204" pitchFamily="34" charset="0"/>
                <a:sym typeface="+mn-ea"/>
              </a:rPr>
              <a:t>光伏进光储一体机后，光伏发的电量边发边用，用不完的存到储能系统，待需要时再用；若光伏功率不够，则可选择采用电池电或便宜的电网电来补充；若电池没电，则可选择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“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光伏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+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电网电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”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给充电桩充电；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solidFill>
                  <a:srgbClr val="FF0000"/>
                </a:solidFill>
                <a:cs typeface="Arial" panose="020B0604020202020204" pitchFamily="34" charset="0"/>
                <a:sym typeface="+mn-ea"/>
              </a:rPr>
              <a:t>如遇阴雨天光照条件不好，光伏发电、储能电量不够用，可光伏发电</a:t>
            </a:r>
            <a:r>
              <a:rPr lang="en-US" altLang="zh-CN" sz="1400" dirty="0">
                <a:solidFill>
                  <a:srgbClr val="FF0000"/>
                </a:solidFill>
                <a:cs typeface="Arial" panose="020B0604020202020204" pitchFamily="34" charset="0"/>
                <a:sym typeface="+mn-ea"/>
              </a:rPr>
              <a:t>+</a:t>
            </a:r>
            <a:r>
              <a:rPr lang="zh-CN" altLang="en-US" sz="1400" dirty="0">
                <a:solidFill>
                  <a:srgbClr val="FF0000"/>
                </a:solidFill>
                <a:cs typeface="Arial" panose="020B0604020202020204" pitchFamily="34" charset="0"/>
                <a:sym typeface="+mn-ea"/>
              </a:rPr>
              <a:t>储能电量</a:t>
            </a:r>
            <a:r>
              <a:rPr lang="en-US" altLang="zh-CN" sz="1400" dirty="0">
                <a:solidFill>
                  <a:srgbClr val="FF0000"/>
                </a:solidFill>
                <a:cs typeface="Arial" panose="020B0604020202020204" pitchFamily="34" charset="0"/>
                <a:sym typeface="+mn-ea"/>
              </a:rPr>
              <a:t>+</a:t>
            </a:r>
            <a:r>
              <a:rPr lang="zh-CN" altLang="en-US" sz="1400" dirty="0">
                <a:solidFill>
                  <a:srgbClr val="FF0000"/>
                </a:solidFill>
                <a:cs typeface="Arial" panose="020B0604020202020204" pitchFamily="34" charset="0"/>
                <a:sym typeface="+mn-ea"/>
              </a:rPr>
              <a:t>电网同步给汽车充电，谷价或平价期间给储能充电。</a:t>
            </a:r>
            <a:endParaRPr lang="zh-CN" altLang="en-US" sz="1400" dirty="0">
              <a:solidFill>
                <a:srgbClr val="FF0000"/>
              </a:solidFill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光储一体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投资回报率</a:t>
            </a:r>
            <a:endParaRPr lang="zh-CN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5570" y="560070"/>
            <a:ext cx="11943715" cy="57696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 b="1"/>
              <a:t>投资成本</a:t>
            </a:r>
            <a:endParaRPr lang="zh-CN" altLang="en-US" sz="1400" b="1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/>
              <a:t>光伏：</a:t>
            </a:r>
            <a:r>
              <a:rPr lang="en-US" altLang="zh-CN" sz="1400"/>
              <a:t>3MW×EPC</a:t>
            </a:r>
            <a:r>
              <a:rPr lang="zh-CN" altLang="en-US" sz="1400"/>
              <a:t>单价</a:t>
            </a:r>
            <a:r>
              <a:rPr lang="zh-CN" altLang="en-US" sz="1400">
                <a:solidFill>
                  <a:srgbClr val="FF0000"/>
                </a:solidFill>
              </a:rPr>
              <a:t>20</a:t>
            </a:r>
            <a:r>
              <a:rPr lang="en-US" altLang="zh-CN" sz="1400">
                <a:solidFill>
                  <a:srgbClr val="FF0000"/>
                </a:solidFill>
              </a:rPr>
              <a:t>0</a:t>
            </a:r>
            <a:r>
              <a:rPr lang="zh-CN" altLang="en-US" sz="1400">
                <a:solidFill>
                  <a:srgbClr val="FF0000"/>
                </a:solidFill>
              </a:rPr>
              <a:t>万</a:t>
            </a:r>
            <a:r>
              <a:rPr lang="en-US" altLang="zh-CN" sz="1400">
                <a:solidFill>
                  <a:srgbClr val="FF0000"/>
                </a:solidFill>
              </a:rPr>
              <a:t>/MW</a:t>
            </a:r>
            <a:r>
              <a:rPr lang="en-US" altLang="zh-CN" sz="1400"/>
              <a:t>=600</a:t>
            </a:r>
            <a:r>
              <a:rPr lang="zh-CN" altLang="en-US" sz="1400"/>
              <a:t>万（直流侧接入储能系统，</a:t>
            </a:r>
            <a:r>
              <a:rPr lang="zh-CN" altLang="en-US" sz="1400">
                <a:sym typeface="+mn-ea"/>
              </a:rPr>
              <a:t>只需光伏组件</a:t>
            </a:r>
            <a:r>
              <a:rPr lang="en-US" altLang="zh-CN" sz="1400">
                <a:sym typeface="+mn-ea"/>
              </a:rPr>
              <a:t>+</a:t>
            </a:r>
            <a:r>
              <a:rPr lang="zh-CN" altLang="en-US" sz="1400">
                <a:sym typeface="+mn-ea"/>
              </a:rPr>
              <a:t>支架</a:t>
            </a:r>
            <a:r>
              <a:rPr lang="en-US" altLang="zh-CN" sz="1400">
                <a:sym typeface="+mn-ea"/>
              </a:rPr>
              <a:t>+</a:t>
            </a:r>
            <a:r>
              <a:rPr lang="zh-CN" altLang="en-US" sz="1400">
                <a:sym typeface="+mn-ea"/>
              </a:rPr>
              <a:t>电缆，</a:t>
            </a:r>
            <a:r>
              <a:rPr lang="zh-CN" altLang="en-US" sz="1400"/>
              <a:t>无需光伏逆变器、光伏并网柜、接入费用等）</a:t>
            </a:r>
            <a:endParaRPr lang="zh-CN" altLang="en-US" sz="14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/>
              <a:t>储能：</a:t>
            </a:r>
            <a:r>
              <a:rPr lang="en-US" altLang="zh-CN" sz="1400"/>
              <a:t>3</a:t>
            </a:r>
            <a:r>
              <a:rPr lang="en-US" altLang="zh-CN" sz="1400"/>
              <a:t>.615MWH</a:t>
            </a:r>
            <a:r>
              <a:rPr lang="en-US" altLang="zh-CN" sz="1400">
                <a:sym typeface="+mn-ea"/>
              </a:rPr>
              <a:t>×EPC</a:t>
            </a:r>
            <a:r>
              <a:rPr lang="zh-CN" altLang="en-US" sz="1400">
                <a:sym typeface="+mn-ea"/>
              </a:rPr>
              <a:t>单价</a:t>
            </a:r>
            <a:r>
              <a:rPr lang="en-US" altLang="zh-CN" sz="1400">
                <a:solidFill>
                  <a:srgbClr val="FF0000"/>
                </a:solidFill>
                <a:sym typeface="+mn-ea"/>
              </a:rPr>
              <a:t>105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万</a:t>
            </a:r>
            <a:r>
              <a:rPr lang="en-US" altLang="zh-CN" sz="1400">
                <a:solidFill>
                  <a:srgbClr val="FF0000"/>
                </a:solidFill>
                <a:sym typeface="+mn-ea"/>
              </a:rPr>
              <a:t>/MW</a:t>
            </a:r>
            <a:r>
              <a:rPr lang="en-US" altLang="zh-CN" sz="1400">
                <a:sym typeface="+mn-ea"/>
              </a:rPr>
              <a:t>=379.575</a:t>
            </a:r>
            <a:r>
              <a:rPr lang="zh-CN" altLang="en-US" sz="1400">
                <a:sym typeface="+mn-ea"/>
              </a:rPr>
              <a:t>万</a:t>
            </a:r>
            <a:endParaRPr lang="zh-CN" altLang="en-US" sz="140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>
                <a:sym typeface="+mn-ea"/>
              </a:rPr>
              <a:t>充电桩（</a:t>
            </a:r>
            <a:r>
              <a:rPr lang="en-US" altLang="zh-CN" sz="1400">
                <a:sym typeface="+mn-ea"/>
              </a:rPr>
              <a:t>3</a:t>
            </a:r>
            <a:r>
              <a:rPr lang="zh-CN" altLang="en-US" sz="1400">
                <a:sym typeface="+mn-ea"/>
              </a:rPr>
              <a:t>套</a:t>
            </a:r>
            <a:r>
              <a:rPr lang="en-US" altLang="zh-CN" sz="1400">
                <a:sym typeface="+mn-ea"/>
              </a:rPr>
              <a:t>640KW</a:t>
            </a:r>
            <a:r>
              <a:rPr lang="zh-CN" altLang="en-US" sz="1400">
                <a:sym typeface="+mn-ea"/>
              </a:rPr>
              <a:t>）：</a:t>
            </a:r>
            <a:r>
              <a:rPr lang="en-US" altLang="zh-CN" sz="1400">
                <a:sym typeface="+mn-ea"/>
              </a:rPr>
              <a:t>90</a:t>
            </a:r>
            <a:r>
              <a:rPr lang="zh-CN" altLang="en-US" sz="1400">
                <a:sym typeface="+mn-ea"/>
              </a:rPr>
              <a:t>万</a:t>
            </a:r>
            <a:r>
              <a:rPr lang="en-US" altLang="zh-CN" sz="1400">
                <a:sym typeface="+mn-ea"/>
              </a:rPr>
              <a:t>+500KVA</a:t>
            </a:r>
            <a:r>
              <a:rPr lang="zh-CN" altLang="en-US" sz="1400">
                <a:sym typeface="+mn-ea"/>
              </a:rPr>
              <a:t>变压器投资</a:t>
            </a:r>
            <a:r>
              <a:rPr lang="en-US" altLang="zh-CN" sz="1400">
                <a:sym typeface="+mn-ea"/>
              </a:rPr>
              <a:t>50</a:t>
            </a:r>
            <a:r>
              <a:rPr lang="zh-CN" altLang="en-US" sz="1400">
                <a:sym typeface="+mn-ea"/>
              </a:rPr>
              <a:t>万</a:t>
            </a:r>
            <a:r>
              <a:rPr lang="en-US" altLang="zh-CN" sz="1400">
                <a:sym typeface="+mn-ea"/>
              </a:rPr>
              <a:t>=140</a:t>
            </a:r>
            <a:r>
              <a:rPr lang="zh-CN" altLang="en-US" sz="1400">
                <a:sym typeface="+mn-ea"/>
              </a:rPr>
              <a:t>万</a:t>
            </a:r>
            <a:endParaRPr lang="zh-CN" altLang="en-US" sz="1400"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400">
                <a:sym typeface="+mn-ea"/>
              </a:rPr>
              <a:t>      </a:t>
            </a:r>
            <a:r>
              <a:rPr lang="zh-CN" altLang="en-US" sz="1400">
                <a:sym typeface="+mn-ea"/>
              </a:rPr>
              <a:t>合计：</a:t>
            </a:r>
            <a:r>
              <a:rPr lang="en-US" altLang="zh-CN" sz="1400">
                <a:sym typeface="+mn-ea"/>
              </a:rPr>
              <a:t>600 + </a:t>
            </a:r>
            <a:r>
              <a:rPr lang="en-US" altLang="zh-CN" sz="1400">
                <a:sym typeface="+mn-ea"/>
              </a:rPr>
              <a:t>379.575</a:t>
            </a:r>
            <a:r>
              <a:rPr lang="en-US" altLang="zh-CN" sz="1400">
                <a:sym typeface="+mn-ea"/>
              </a:rPr>
              <a:t> + 140</a:t>
            </a:r>
            <a:r>
              <a:rPr lang="en-US" altLang="zh-CN" sz="1400">
                <a:sym typeface="+mn-ea"/>
              </a:rPr>
              <a:t> = 1119.575</a:t>
            </a:r>
            <a:r>
              <a:rPr lang="zh-CN" altLang="en-US" sz="1400">
                <a:sym typeface="+mn-ea"/>
              </a:rPr>
              <a:t>万</a:t>
            </a:r>
            <a:endParaRPr lang="zh-CN" altLang="en-US" sz="140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 b="1">
                <a:sym typeface="+mn-ea"/>
              </a:rPr>
              <a:t>投资收益</a:t>
            </a:r>
            <a:endParaRPr lang="zh-CN" altLang="en-US" sz="1400" b="1">
              <a:sym typeface="+mn-ea"/>
            </a:endParaRPr>
          </a:p>
          <a:p>
            <a:pPr marL="0" lvl="1" indent="457200">
              <a:lnSpc>
                <a:spcPct val="150000"/>
              </a:lnSpc>
              <a:buFont typeface="Wingdings" panose="05000000000000000000" charset="0"/>
            </a:pPr>
            <a:r>
              <a:rPr lang="zh-CN" altLang="en-US" sz="1400" dirty="0">
                <a:cs typeface="Arial" panose="020B0604020202020204" pitchFamily="34" charset="0"/>
                <a:sym typeface="+mn-ea"/>
              </a:rPr>
              <a:t>光伏平均日发电量：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3MW×115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万度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/MW.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年÷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365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天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/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年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=0.9452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万度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/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天，</a:t>
            </a:r>
            <a:r>
              <a:rPr lang="zh-CN" altLang="en-US" sz="1400">
                <a:sym typeface="+mn-ea"/>
              </a:rPr>
              <a:t>按年消纳天数</a:t>
            </a:r>
            <a:r>
              <a:rPr lang="en-US" altLang="zh-CN" sz="1400">
                <a:sym typeface="+mn-ea"/>
              </a:rPr>
              <a:t>350</a:t>
            </a:r>
            <a:r>
              <a:rPr lang="zh-CN" altLang="en-US" sz="1400">
                <a:sym typeface="+mn-ea"/>
              </a:rPr>
              <a:t>天，光储给充电桩使用</a:t>
            </a:r>
            <a:r>
              <a:rPr lang="zh-CN" altLang="en-US" sz="1400">
                <a:sym typeface="+mn-ea"/>
              </a:rPr>
              <a:t>平均电价</a:t>
            </a:r>
            <a:r>
              <a:rPr lang="en-US" altLang="zh-CN" sz="1400">
                <a:sym typeface="+mn-ea"/>
              </a:rPr>
              <a:t>1.1</a:t>
            </a:r>
            <a:r>
              <a:rPr lang="zh-CN" altLang="en-US" sz="1400">
                <a:sym typeface="+mn-ea"/>
              </a:rPr>
              <a:t>元</a:t>
            </a:r>
            <a:r>
              <a:rPr lang="en-US" altLang="zh-CN" sz="1400">
                <a:sym typeface="+mn-ea"/>
              </a:rPr>
              <a:t>/</a:t>
            </a:r>
            <a:r>
              <a:rPr lang="zh-CN" altLang="en-US" sz="1400">
                <a:sym typeface="+mn-ea"/>
              </a:rPr>
              <a:t>度计算。</a:t>
            </a:r>
            <a:endParaRPr lang="zh-CN" altLang="en-US" sz="140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1400">
                <a:sym typeface="+mn-ea"/>
              </a:rPr>
              <a:t>350</a:t>
            </a:r>
            <a:r>
              <a:rPr lang="zh-CN" altLang="en-US" sz="1400">
                <a:sym typeface="+mn-ea"/>
              </a:rPr>
              <a:t>消纳天数收益：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0.9452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万度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/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天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×1.1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元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/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度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×350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天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=363.9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万元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1400">
                <a:sym typeface="+mn-ea"/>
              </a:rPr>
              <a:t>15</a:t>
            </a:r>
            <a:r>
              <a:rPr lang="zh-CN" altLang="en-US" sz="1400">
                <a:sym typeface="+mn-ea"/>
              </a:rPr>
              <a:t>天休息日部分收益：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0.9452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万度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/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天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×0.15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元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/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度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×15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天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=2.1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万元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/>
              <a:t>储能削峰填谷：</a:t>
            </a:r>
            <a:endParaRPr lang="zh-CN" altLang="en-US" sz="1400"/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400"/>
              <a:t>         </a:t>
            </a:r>
            <a:r>
              <a:rPr lang="zh-CN" altLang="en-US" sz="1400"/>
              <a:t>光伏</a:t>
            </a:r>
            <a:r>
              <a:rPr lang="en-US" altLang="zh-CN" sz="1400"/>
              <a:t>10</a:t>
            </a:r>
            <a:r>
              <a:rPr lang="zh-CN" altLang="en-US" sz="1400"/>
              <a:t>点之前、阴雨天发电量较少，上午</a:t>
            </a:r>
            <a:r>
              <a:rPr lang="en-US" altLang="zh-CN" sz="1400"/>
              <a:t>8</a:t>
            </a:r>
            <a:r>
              <a:rPr lang="en-US" altLang="zh-CN" sz="1400"/>
              <a:t>-11</a:t>
            </a:r>
            <a:r>
              <a:rPr lang="zh-CN" altLang="en-US" sz="1400"/>
              <a:t>点为高峰电价，若此时充电量较多，光伏发电未必够用。若需要，可在夜间谷电充电</a:t>
            </a:r>
            <a:r>
              <a:rPr lang="en-US" altLang="zh-CN" sz="1400"/>
              <a:t>2</a:t>
            </a:r>
            <a:r>
              <a:rPr lang="en-US" altLang="zh-CN" sz="1400"/>
              <a:t>000</a:t>
            </a:r>
            <a:r>
              <a:rPr lang="zh-CN" altLang="en-US" sz="1400"/>
              <a:t>度，在上午</a:t>
            </a:r>
            <a:r>
              <a:rPr lang="en-US" altLang="zh-CN" sz="1400"/>
              <a:t>8</a:t>
            </a:r>
            <a:r>
              <a:rPr lang="en-US" altLang="zh-CN" sz="1400"/>
              <a:t>-11</a:t>
            </a:r>
            <a:r>
              <a:rPr lang="zh-CN" altLang="en-US" sz="1400"/>
              <a:t>点高峰期间释放。</a:t>
            </a:r>
            <a:endParaRPr lang="zh-CN" altLang="en-US" sz="1400"/>
          </a:p>
          <a:p>
            <a:pPr indent="457200">
              <a:lnSpc>
                <a:spcPct val="150000"/>
              </a:lnSpc>
              <a:buFont typeface="Wingdings" panose="05000000000000000000" charset="0"/>
            </a:pPr>
            <a:r>
              <a:rPr lang="zh-CN" altLang="en-US" sz="1400"/>
              <a:t>能多增加收益：</a:t>
            </a:r>
            <a:r>
              <a:rPr lang="en-US" altLang="zh-CN" sz="1400"/>
              <a:t>2</a:t>
            </a:r>
            <a:r>
              <a:rPr lang="en-US" altLang="zh-CN" sz="1400"/>
              <a:t>000</a:t>
            </a:r>
            <a:r>
              <a:rPr lang="zh-CN" altLang="en-US" sz="1400"/>
              <a:t>度</a:t>
            </a:r>
            <a:r>
              <a:rPr lang="en-US" altLang="zh-CN" sz="1400"/>
              <a:t>/</a:t>
            </a:r>
            <a:r>
              <a:rPr lang="zh-CN" altLang="en-US" sz="1400"/>
              <a:t>天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×0.7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元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/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度（峰谷价差）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×100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天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=14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indent="457200">
              <a:lnSpc>
                <a:spcPct val="150000"/>
              </a:lnSpc>
              <a:buFont typeface="Wingdings" panose="05000000000000000000" charset="0"/>
            </a:pPr>
            <a:r>
              <a:rPr lang="zh-CN" altLang="en-US" sz="1400" dirty="0">
                <a:cs typeface="Arial" panose="020B0604020202020204" pitchFamily="34" charset="0"/>
                <a:sym typeface="+mn-ea"/>
              </a:rPr>
              <a:t>合计收益：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363.9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万元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+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2.1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万元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+14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=380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固定支出（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500KVA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变压器每年基本电费：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500×25.5×12=15.3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运维费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16.8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=32.1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万，剩余收益：380万-3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.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万=34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7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.9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</a:t>
            </a:r>
            <a:endParaRPr lang="zh-CN" altLang="en-US" sz="1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sz="800" b="1" dirty="0">
              <a:cs typeface="Arial" panose="020B0604020202020204" pitchFamily="34" charset="0"/>
              <a:sym typeface="+mn-ea"/>
            </a:endParaRPr>
          </a:p>
          <a:p>
            <a:pPr marL="285750" indent="-285750" algn="l">
              <a:lnSpc>
                <a:spcPct val="150000"/>
              </a:lnSpc>
              <a:buClrTx/>
              <a:buSzTx/>
              <a:buFont typeface="Wingdings" panose="05000000000000000000" charset="0"/>
              <a:buChar char="l"/>
            </a:pPr>
            <a:r>
              <a:rPr lang="zh-CN" altLang="en-US" sz="1400" b="1">
                <a:sym typeface="+mn-ea"/>
              </a:rPr>
              <a:t>静态回收年限：总投资</a:t>
            </a:r>
            <a:r>
              <a:rPr lang="zh-CN" altLang="en-US" sz="1400" b="1">
                <a:sym typeface="+mn-ea"/>
              </a:rPr>
              <a:t>1119.575</a:t>
            </a:r>
            <a:r>
              <a:rPr lang="zh-CN" altLang="en-US" sz="1400" b="1">
                <a:sym typeface="+mn-ea"/>
              </a:rPr>
              <a:t>万÷</a:t>
            </a:r>
            <a:r>
              <a:rPr lang="zh-CN" altLang="en-US" sz="1400" b="1">
                <a:sym typeface="+mn-ea"/>
              </a:rPr>
              <a:t>34</a:t>
            </a:r>
            <a:r>
              <a:rPr lang="en-US" altLang="zh-CN" sz="1400" b="1">
                <a:sym typeface="+mn-ea"/>
              </a:rPr>
              <a:t>7</a:t>
            </a:r>
            <a:r>
              <a:rPr lang="zh-CN" altLang="en-US" sz="1400" b="1">
                <a:sym typeface="+mn-ea"/>
              </a:rPr>
              <a:t>.</a:t>
            </a:r>
            <a:r>
              <a:rPr lang="en-US" altLang="zh-CN" sz="1400" b="1">
                <a:sym typeface="+mn-ea"/>
              </a:rPr>
              <a:t>9</a:t>
            </a:r>
            <a:r>
              <a:rPr lang="zh-CN" altLang="en-US" sz="1400" b="1">
                <a:sym typeface="+mn-ea"/>
              </a:rPr>
              <a:t>万=3.2年，静态</a:t>
            </a:r>
            <a:r>
              <a:rPr lang="zh-CN" altLang="en-US" sz="1400" b="1">
                <a:solidFill>
                  <a:srgbClr val="FF0000"/>
                </a:solidFill>
                <a:sym typeface="+mn-ea"/>
              </a:rPr>
              <a:t>3.</a:t>
            </a:r>
            <a:r>
              <a:rPr lang="en-US" altLang="zh-CN" sz="1400" b="1">
                <a:solidFill>
                  <a:srgbClr val="FF0000"/>
                </a:solidFill>
                <a:sym typeface="+mn-ea"/>
              </a:rPr>
              <a:t>2</a:t>
            </a:r>
            <a:r>
              <a:rPr lang="zh-CN" altLang="en-US" sz="1400" b="1">
                <a:solidFill>
                  <a:srgbClr val="FF0000"/>
                </a:solidFill>
                <a:sym typeface="+mn-ea"/>
              </a:rPr>
              <a:t>年</a:t>
            </a:r>
            <a:r>
              <a:rPr lang="zh-CN" altLang="en-US" sz="1400" b="1">
                <a:sym typeface="+mn-ea"/>
              </a:rPr>
              <a:t>左右收回投资成本。</a:t>
            </a:r>
            <a:endParaRPr lang="zh-CN" altLang="en-US" sz="1400" b="1">
              <a:sym typeface="+mn-ea"/>
            </a:endParaRPr>
          </a:p>
          <a:p>
            <a:pPr indent="457200">
              <a:lnSpc>
                <a:spcPct val="150000"/>
              </a:lnSpc>
              <a:buFont typeface="Wingdings" panose="05000000000000000000" charset="0"/>
            </a:pPr>
            <a:r>
              <a:rPr lang="zh-CN" altLang="en-US" sz="1400" b="1" dirty="0">
                <a:solidFill>
                  <a:srgbClr val="FF0000"/>
                </a:solidFill>
                <a:cs typeface="Arial" panose="020B0604020202020204" pitchFamily="34" charset="0"/>
                <a:sym typeface="+mn-ea"/>
              </a:rPr>
              <a:t>备注：储能加入虚拟电厂聚合参与调峰、一次调频、二次</a:t>
            </a:r>
            <a:r>
              <a:rPr lang="zh-CN" altLang="en-US" sz="1400" b="1" dirty="0">
                <a:solidFill>
                  <a:srgbClr val="FF0000"/>
                </a:solidFill>
                <a:cs typeface="Arial" panose="020B0604020202020204" pitchFamily="34" charset="0"/>
                <a:sym typeface="+mn-ea"/>
              </a:rPr>
              <a:t>调频还能增加部分收益。</a:t>
            </a:r>
            <a:endParaRPr lang="zh-CN" altLang="en-US" sz="1400" b="1" dirty="0">
              <a:solidFill>
                <a:srgbClr val="FF0000"/>
              </a:solidFill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光储一体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投资回报率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测算</a:t>
            </a:r>
            <a:endParaRPr lang="zh-CN" altLang="en-US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7850" y="711835"/>
            <a:ext cx="8681720" cy="5615305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  <a:softEdge rad="31750"/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传统自发自用、余电上网光伏</a:t>
            </a:r>
            <a:r>
              <a:rPr lang="en-US" altLang="zh-CN">
                <a:sym typeface="+mn-ea"/>
              </a:rPr>
              <a:t>+</a:t>
            </a:r>
            <a:r>
              <a:rPr lang="zh-CN" altLang="en-US">
                <a:sym typeface="+mn-ea"/>
              </a:rPr>
              <a:t>跟网型储能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投资收益比较</a:t>
            </a:r>
            <a:endParaRPr lang="zh-CN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5570" y="636270"/>
            <a:ext cx="11943715" cy="6185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/>
              <a:t>同比光储一体光伏投资增加成本</a:t>
            </a:r>
            <a:r>
              <a:rPr lang="zh-CN" altLang="en-US" sz="1400" b="1">
                <a:solidFill>
                  <a:srgbClr val="FF0000"/>
                </a:solidFill>
              </a:rPr>
              <a:t>（</a:t>
            </a:r>
            <a:r>
              <a:rPr lang="zh-CN" altLang="en-US" sz="1400" b="1">
                <a:solidFill>
                  <a:srgbClr val="FF0000"/>
                </a:solidFill>
                <a:sym typeface="+mn-ea"/>
              </a:rPr>
              <a:t>传统的设备繁杂、控制复杂、检修维护的运营成本很高）</a:t>
            </a:r>
            <a:r>
              <a:rPr lang="zh-CN" altLang="en-US" sz="1400"/>
              <a:t>：</a:t>
            </a:r>
            <a:endParaRPr lang="zh-CN" altLang="en-US" sz="14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/>
              <a:t>光伏逆变器</a:t>
            </a:r>
            <a:r>
              <a:rPr lang="en-US" altLang="zh-CN" sz="1400"/>
              <a:t>+</a:t>
            </a:r>
            <a:r>
              <a:rPr lang="zh-CN" altLang="en-US" sz="1400"/>
              <a:t>光伏并网柜</a:t>
            </a:r>
            <a:r>
              <a:rPr lang="en-US" altLang="zh-CN" sz="1400"/>
              <a:t>+</a:t>
            </a:r>
            <a:r>
              <a:rPr lang="zh-CN" altLang="en-US" sz="1400"/>
              <a:t>电网接入费用：</a:t>
            </a:r>
            <a:r>
              <a:rPr lang="en-US" altLang="zh-CN" sz="1400"/>
              <a:t>3</a:t>
            </a:r>
            <a:r>
              <a:rPr lang="en-US" altLang="zh-CN" sz="1400"/>
              <a:t>MW×</a:t>
            </a:r>
            <a:r>
              <a:rPr lang="en-US" sz="1400"/>
              <a:t>30</a:t>
            </a:r>
            <a:r>
              <a:rPr lang="zh-CN" altLang="en-US" sz="1400"/>
              <a:t>万</a:t>
            </a:r>
            <a:r>
              <a:rPr lang="en-US" altLang="zh-CN" sz="1400"/>
              <a:t>/MW=90</a:t>
            </a:r>
            <a:r>
              <a:rPr lang="zh-CN" altLang="en-US" sz="1400"/>
              <a:t>万</a:t>
            </a:r>
            <a:endParaRPr lang="zh-CN" altLang="en-US" sz="1400" b="1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1400">
                <a:sym typeface="+mn-ea"/>
              </a:rPr>
              <a:t>3MW</a:t>
            </a:r>
            <a:r>
              <a:rPr lang="zh-CN" altLang="en-US" sz="1400">
                <a:sym typeface="+mn-ea"/>
              </a:rPr>
              <a:t>光伏高压上网所需的设备费用：</a:t>
            </a:r>
            <a:r>
              <a:rPr lang="en-US" altLang="zh-CN" sz="1400">
                <a:sym typeface="+mn-ea"/>
              </a:rPr>
              <a:t>10</a:t>
            </a:r>
            <a:r>
              <a:rPr lang="en-US" altLang="zh-CN" sz="1400">
                <a:sym typeface="+mn-ea"/>
              </a:rPr>
              <a:t>0</a:t>
            </a:r>
            <a:r>
              <a:rPr lang="zh-CN" altLang="en-US" sz="1400">
                <a:sym typeface="+mn-ea"/>
              </a:rPr>
              <a:t>万</a:t>
            </a:r>
            <a:endParaRPr lang="zh-CN" altLang="en-US" sz="140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/>
              <a:t>申请</a:t>
            </a:r>
            <a:r>
              <a:rPr lang="en-US" altLang="zh-CN" sz="1400"/>
              <a:t>3</a:t>
            </a:r>
            <a:r>
              <a:rPr lang="en-US" altLang="zh-CN" sz="1400"/>
              <a:t>000KVA</a:t>
            </a:r>
            <a:r>
              <a:rPr lang="zh-CN" altLang="en-US" sz="1400"/>
              <a:t>变压器多</a:t>
            </a:r>
            <a:r>
              <a:rPr lang="zh-CN" altLang="en-US" sz="1400"/>
              <a:t>增加费用：</a:t>
            </a:r>
            <a:r>
              <a:rPr lang="en-US" altLang="zh-CN" sz="1400"/>
              <a:t>150</a:t>
            </a:r>
            <a:r>
              <a:rPr lang="zh-CN" altLang="en-US" sz="1400"/>
              <a:t>万</a:t>
            </a:r>
            <a:endParaRPr lang="zh-CN" altLang="en-US" sz="14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/>
              <a:t>配电柜相关费用：</a:t>
            </a:r>
            <a:r>
              <a:rPr lang="en-US" altLang="zh-CN" sz="1400"/>
              <a:t>100</a:t>
            </a:r>
            <a:r>
              <a:rPr lang="zh-CN" altLang="en-US" sz="1400"/>
              <a:t>万</a:t>
            </a:r>
            <a:endParaRPr lang="zh-CN" altLang="en-US" sz="14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/>
              <a:t>复杂专用的</a:t>
            </a:r>
            <a:r>
              <a:rPr lang="en-US" altLang="zh-CN" sz="1400"/>
              <a:t>EMS</a:t>
            </a:r>
            <a:r>
              <a:rPr lang="zh-CN" altLang="en-US" sz="1400"/>
              <a:t>控制器及通讯设备；</a:t>
            </a:r>
            <a:r>
              <a:rPr lang="zh-CN" altLang="en-US" sz="1400">
                <a:sym typeface="+mn-ea"/>
              </a:rPr>
              <a:t>可观、可测、可调、可控等四可设备</a:t>
            </a:r>
            <a:r>
              <a:rPr lang="zh-CN" altLang="en-US" sz="1400"/>
              <a:t>：</a:t>
            </a:r>
            <a:r>
              <a:rPr lang="en-US" altLang="zh-CN" sz="1400"/>
              <a:t>2</a:t>
            </a:r>
            <a:r>
              <a:rPr lang="en-US" altLang="zh-CN" sz="1400"/>
              <a:t>0</a:t>
            </a:r>
            <a:r>
              <a:rPr lang="zh-CN" altLang="en-US" sz="1400"/>
              <a:t>万</a:t>
            </a:r>
            <a:endParaRPr lang="zh-CN" altLang="en-US" sz="14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b="1">
                <a:solidFill>
                  <a:srgbClr val="FF0000"/>
                </a:solidFill>
              </a:rPr>
              <a:t>每年多</a:t>
            </a:r>
            <a:r>
              <a:rPr lang="en-US" altLang="zh-CN" sz="1400" b="1">
                <a:solidFill>
                  <a:srgbClr val="FF0000"/>
                </a:solidFill>
              </a:rPr>
              <a:t>2500KVA</a:t>
            </a:r>
            <a:r>
              <a:rPr lang="zh-CN" altLang="en-US" sz="1400" b="1">
                <a:solidFill>
                  <a:srgbClr val="FF0000"/>
                </a:solidFill>
              </a:rPr>
              <a:t>变压器的基本费：2</a:t>
            </a:r>
            <a:r>
              <a:rPr lang="zh-CN" altLang="en-US" sz="1400" b="1">
                <a:solidFill>
                  <a:srgbClr val="FF0000"/>
                </a:solidFill>
                <a:sym typeface="+mn-ea"/>
              </a:rPr>
              <a:t>500×25.5×12=76.5万</a:t>
            </a:r>
            <a:endParaRPr lang="zh-CN" altLang="en-US" sz="1400"/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400">
                <a:sym typeface="+mn-ea"/>
              </a:rPr>
              <a:t>      </a:t>
            </a:r>
            <a:r>
              <a:rPr lang="zh-CN" altLang="en-US" sz="1400">
                <a:sym typeface="+mn-ea"/>
              </a:rPr>
              <a:t>合计投资成本增加：</a:t>
            </a:r>
            <a:r>
              <a:rPr lang="en-US" altLang="zh-CN" sz="1400">
                <a:sym typeface="+mn-ea"/>
              </a:rPr>
              <a:t>90 + 100 + 150 + 100 + 20= 460</a:t>
            </a:r>
            <a:r>
              <a:rPr lang="zh-CN" altLang="en-US" sz="1400">
                <a:sym typeface="+mn-ea"/>
              </a:rPr>
              <a:t>万；每年变压器基本电费多支出：</a:t>
            </a:r>
            <a:r>
              <a:rPr lang="en-US" altLang="zh-CN" sz="1400">
                <a:sym typeface="+mn-ea"/>
              </a:rPr>
              <a:t>76.5</a:t>
            </a:r>
            <a:r>
              <a:rPr lang="zh-CN" altLang="en-US" sz="1400">
                <a:sym typeface="+mn-ea"/>
              </a:rPr>
              <a:t>万</a:t>
            </a:r>
            <a:endParaRPr lang="zh-CN" altLang="en-US" sz="1400"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endParaRPr lang="zh-CN" altLang="en-US" sz="800" dirty="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400" dirty="0">
                <a:cs typeface="Arial" panose="020B0604020202020204" pitchFamily="34" charset="0"/>
                <a:sym typeface="+mn-ea"/>
              </a:rPr>
              <a:t>收益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cs typeface="Arial" panose="020B0604020202020204" pitchFamily="34" charset="0"/>
                <a:sym typeface="+mn-ea"/>
              </a:rPr>
              <a:t>效率损失：暂按光伏发电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50%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电量先通过光伏逆变器变成电网电，效率损失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5%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；再通过储能逆变器存入储能，效率损失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5%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；总损失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10%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；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cs typeface="Arial" panose="020B0604020202020204" pitchFamily="34" charset="0"/>
                <a:sym typeface="+mn-ea"/>
              </a:rPr>
              <a:t>发电损失：</a:t>
            </a:r>
            <a:r>
              <a:rPr lang="zh-CN" altLang="en-US" sz="1400">
                <a:sym typeface="+mn-ea"/>
              </a:rPr>
              <a:t>可观、可测、可调、可控，后续会被参与电网调峰，减少发电量，目前不算收益损失；</a:t>
            </a:r>
            <a:endParaRPr lang="zh-CN" altLang="en-US" sz="140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400" dirty="0">
                <a:cs typeface="Arial" panose="020B0604020202020204" pitchFamily="34" charset="0"/>
                <a:sym typeface="+mn-ea"/>
              </a:rPr>
              <a:t>跟网型储能放电损失：跟网型储能为防止负载突然波动导致储能往电网逆流（构网型无此担忧），所以会预留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5%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裕量长期使用电网电，每年暂估收益少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1</a:t>
            </a:r>
            <a:r>
              <a:rPr lang="en-US" altLang="zh-CN" sz="1400" dirty="0">
                <a:cs typeface="Arial" panose="020B0604020202020204" pitchFamily="34" charset="0"/>
                <a:sym typeface="+mn-ea"/>
              </a:rPr>
              <a:t>0</a:t>
            </a:r>
            <a:r>
              <a:rPr lang="zh-CN" altLang="en-US" sz="1400" dirty="0">
                <a:cs typeface="Arial" panose="020B0604020202020204" pitchFamily="34" charset="0"/>
                <a:sym typeface="+mn-ea"/>
              </a:rPr>
              <a:t>万；</a:t>
            </a:r>
            <a:endParaRPr lang="zh-CN" altLang="en-US" sz="1400" dirty="0">
              <a:cs typeface="Arial" panose="020B0604020202020204" pitchFamily="34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400" dirty="0">
                <a:cs typeface="Arial" panose="020B0604020202020204" pitchFamily="34" charset="0"/>
                <a:sym typeface="+mn-ea"/>
              </a:rPr>
              <a:t> </a:t>
            </a:r>
            <a:endParaRPr lang="en-US" altLang="zh-CN" sz="800" dirty="0">
              <a:cs typeface="Arial" panose="020B0604020202020204" pitchFamily="34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400" dirty="0">
                <a:cs typeface="Arial" panose="020B0604020202020204" pitchFamily="34" charset="0"/>
                <a:sym typeface="+mn-ea"/>
              </a:rPr>
              <a:t>        </a:t>
            </a:r>
            <a:r>
              <a:rPr lang="zh-CN" altLang="en-US" sz="1400">
                <a:sym typeface="+mn-ea"/>
              </a:rPr>
              <a:t>传统自发自用、余电上网光伏</a:t>
            </a:r>
            <a:r>
              <a:rPr lang="en-US" altLang="zh-CN" sz="1400">
                <a:sym typeface="+mn-ea"/>
              </a:rPr>
              <a:t>+</a:t>
            </a:r>
            <a:r>
              <a:rPr lang="zh-CN" altLang="en-US" sz="1400">
                <a:sym typeface="+mn-ea"/>
              </a:rPr>
              <a:t>跟网型储能年</a:t>
            </a:r>
            <a:r>
              <a:rPr lang="zh-CN" altLang="en-US" sz="1400" b="1">
                <a:solidFill>
                  <a:schemeClr val="tx1"/>
                </a:solidFill>
                <a:sym typeface="+mn-ea"/>
              </a:rPr>
              <a:t>总收益少</a:t>
            </a:r>
            <a:r>
              <a:rPr lang="en-US" altLang="zh-CN" sz="1400" b="1">
                <a:solidFill>
                  <a:schemeClr val="tx1"/>
                </a:solidFill>
                <a:sym typeface="+mn-ea"/>
              </a:rPr>
              <a:t>20</a:t>
            </a:r>
            <a:r>
              <a:rPr lang="zh-CN" altLang="en-US" sz="1400" b="1">
                <a:solidFill>
                  <a:schemeClr val="tx1"/>
                </a:solidFill>
                <a:sym typeface="+mn-ea"/>
              </a:rPr>
              <a:t>万</a:t>
            </a:r>
            <a:r>
              <a:rPr lang="zh-CN" altLang="en-US" sz="1400">
                <a:solidFill>
                  <a:schemeClr val="tx1"/>
                </a:solidFill>
                <a:sym typeface="+mn-ea"/>
              </a:rPr>
              <a:t>，</a:t>
            </a:r>
            <a:r>
              <a:rPr lang="zh-CN" altLang="en-US" sz="1400" b="1">
                <a:solidFill>
                  <a:schemeClr val="tx1"/>
                </a:solidFill>
                <a:sym typeface="+mn-ea"/>
              </a:rPr>
              <a:t>投资增加</a:t>
            </a:r>
            <a:r>
              <a:rPr lang="en-US" altLang="zh-CN" sz="1400" b="1">
                <a:solidFill>
                  <a:schemeClr val="tx1"/>
                </a:solidFill>
                <a:sym typeface="+mn-ea"/>
              </a:rPr>
              <a:t>4</a:t>
            </a:r>
            <a:r>
              <a:rPr lang="zh-CN" altLang="en-US" sz="1400" b="1">
                <a:solidFill>
                  <a:schemeClr val="tx1"/>
                </a:solidFill>
                <a:sym typeface="+mn-ea"/>
              </a:rPr>
              <a:t>60万</a:t>
            </a:r>
            <a:r>
              <a:rPr lang="zh-CN" altLang="en-US" sz="1400">
                <a:sym typeface="+mn-ea"/>
              </a:rPr>
              <a:t>，</a:t>
            </a:r>
            <a:r>
              <a:rPr lang="zh-CN" altLang="en-US" sz="1400" b="1">
                <a:sym typeface="+mn-ea"/>
              </a:rPr>
              <a:t>静态回收年限：总投资（</a:t>
            </a:r>
            <a:r>
              <a:rPr lang="en-US" altLang="zh-CN" sz="1400" b="1">
                <a:sym typeface="+mn-ea"/>
              </a:rPr>
              <a:t>1</a:t>
            </a:r>
            <a:r>
              <a:rPr lang="zh-CN" altLang="en-US" sz="1400" b="1">
                <a:sym typeface="+mn-ea"/>
              </a:rPr>
              <a:t>119.575万</a:t>
            </a:r>
            <a:r>
              <a:rPr lang="en-US" altLang="zh-CN" sz="1400" b="1">
                <a:sym typeface="+mn-ea"/>
              </a:rPr>
              <a:t> + 460</a:t>
            </a:r>
            <a:r>
              <a:rPr lang="zh-CN" altLang="en-US" sz="1400" b="1">
                <a:sym typeface="+mn-ea"/>
              </a:rPr>
              <a:t>万）÷（34</a:t>
            </a:r>
            <a:r>
              <a:rPr lang="en-US" altLang="zh-CN" sz="1400" b="1">
                <a:sym typeface="+mn-ea"/>
              </a:rPr>
              <a:t>7</a:t>
            </a:r>
            <a:r>
              <a:rPr lang="zh-CN" altLang="en-US" sz="1400" b="1">
                <a:sym typeface="+mn-ea"/>
              </a:rPr>
              <a:t>.</a:t>
            </a:r>
            <a:r>
              <a:rPr lang="en-US" altLang="zh-CN" sz="1400" b="1">
                <a:sym typeface="+mn-ea"/>
              </a:rPr>
              <a:t>9</a:t>
            </a:r>
            <a:r>
              <a:rPr lang="zh-CN" altLang="en-US" sz="1400" b="1">
                <a:sym typeface="+mn-ea"/>
              </a:rPr>
              <a:t>万</a:t>
            </a:r>
            <a:r>
              <a:rPr lang="en-US" altLang="zh-CN" sz="1400" b="1">
                <a:sym typeface="+mn-ea"/>
              </a:rPr>
              <a:t>-20</a:t>
            </a:r>
            <a:r>
              <a:rPr lang="zh-CN" altLang="en-US" sz="1400" b="1">
                <a:sym typeface="+mn-ea"/>
              </a:rPr>
              <a:t>万</a:t>
            </a:r>
            <a:r>
              <a:rPr lang="en-US" altLang="zh-CN" sz="1400" b="1">
                <a:sym typeface="+mn-ea"/>
              </a:rPr>
              <a:t>-76.5</a:t>
            </a:r>
            <a:r>
              <a:rPr lang="zh-CN" altLang="en-US" sz="1400" b="1">
                <a:sym typeface="+mn-ea"/>
              </a:rPr>
              <a:t>万）=</a:t>
            </a:r>
            <a:r>
              <a:rPr lang="en-US" altLang="zh-CN" sz="1400" b="1">
                <a:sym typeface="+mn-ea"/>
              </a:rPr>
              <a:t> </a:t>
            </a:r>
            <a:r>
              <a:rPr lang="en-US" altLang="zh-CN" sz="1400" b="1">
                <a:solidFill>
                  <a:srgbClr val="FF0000"/>
                </a:solidFill>
                <a:sym typeface="+mn-ea"/>
              </a:rPr>
              <a:t>6</a:t>
            </a:r>
            <a:r>
              <a:rPr lang="zh-CN" altLang="en-US" sz="1400" b="1">
                <a:solidFill>
                  <a:srgbClr val="FF0000"/>
                </a:solidFill>
                <a:sym typeface="+mn-ea"/>
              </a:rPr>
              <a:t>.2年</a:t>
            </a:r>
            <a:r>
              <a:rPr lang="zh-CN" altLang="en-US" sz="1400" b="1">
                <a:sym typeface="+mn-ea"/>
              </a:rPr>
              <a:t>，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收益比构网型光储一体</a:t>
            </a:r>
            <a:r>
              <a:rPr lang="zh-CN" altLang="en-US" sz="1400" b="1">
                <a:solidFill>
                  <a:srgbClr val="FF0000"/>
                </a:solidFill>
                <a:sym typeface="+mn-ea"/>
              </a:rPr>
              <a:t>增加</a:t>
            </a:r>
            <a:r>
              <a:rPr lang="en-US" sz="1400" b="1">
                <a:solidFill>
                  <a:srgbClr val="FF0000"/>
                </a:solidFill>
                <a:sym typeface="+mn-ea"/>
              </a:rPr>
              <a:t>3</a:t>
            </a:r>
            <a:r>
              <a:rPr lang="zh-CN" altLang="en-US" sz="1400" b="1">
                <a:solidFill>
                  <a:srgbClr val="FF0000"/>
                </a:solidFill>
                <a:sym typeface="+mn-ea"/>
              </a:rPr>
              <a:t>年投资回收期</a:t>
            </a:r>
            <a:r>
              <a:rPr lang="zh-CN" altLang="en-US" sz="1400">
                <a:solidFill>
                  <a:schemeClr val="tx1"/>
                </a:solidFill>
                <a:sym typeface="+mn-ea"/>
              </a:rPr>
              <a:t>。</a:t>
            </a:r>
            <a:endParaRPr lang="zh-CN" altLang="en-US" sz="1400">
              <a:solidFill>
                <a:schemeClr val="tx1"/>
              </a:solidFill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600" b="1">
                <a:solidFill>
                  <a:srgbClr val="FF0000"/>
                </a:solidFill>
                <a:sym typeface="+mn-ea"/>
              </a:rPr>
              <a:t>        </a:t>
            </a:r>
            <a:r>
              <a:rPr lang="zh-CN" altLang="en-US" sz="1600" b="1">
                <a:solidFill>
                  <a:srgbClr val="FF0000"/>
                </a:solidFill>
                <a:highlight>
                  <a:srgbClr val="FFFF00"/>
                </a:highlight>
                <a:sym typeface="+mn-ea"/>
              </a:rPr>
              <a:t>构网型光储一体微电网对电网友好、不给电网增加扰动和负担，能快速落地，</a:t>
            </a:r>
            <a:r>
              <a:rPr lang="en-US" altLang="zh-CN" sz="1600" b="1">
                <a:solidFill>
                  <a:srgbClr val="FF0000"/>
                </a:solidFill>
                <a:highlight>
                  <a:srgbClr val="FFFF00"/>
                </a:highlight>
                <a:sym typeface="+mn-ea"/>
              </a:rPr>
              <a:t>UPS</a:t>
            </a:r>
            <a:r>
              <a:rPr lang="zh-CN" altLang="en-US" sz="1600" b="1">
                <a:solidFill>
                  <a:srgbClr val="FF0000"/>
                </a:solidFill>
                <a:highlight>
                  <a:srgbClr val="FFFF00"/>
                </a:highlight>
                <a:sym typeface="+mn-ea"/>
              </a:rPr>
              <a:t>等功能更多，收益更好。</a:t>
            </a:r>
            <a:endParaRPr lang="zh-CN" altLang="en-US" sz="1600" b="1" dirty="0">
              <a:solidFill>
                <a:srgbClr val="FF0000"/>
              </a:solidFill>
              <a:highlight>
                <a:srgbClr val="FFFF00"/>
              </a:highlight>
              <a:cs typeface="Arial" panose="020B0604020202020204" pitchFamily="34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endParaRPr lang="zh-CN" altLang="en-US" sz="1600" b="1" dirty="0">
              <a:solidFill>
                <a:srgbClr val="FF0000"/>
              </a:solidFill>
              <a:highlight>
                <a:srgbClr val="FFFF00"/>
              </a:highlight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1363345" y="2853055"/>
            <a:ext cx="9631680" cy="808990"/>
          </a:xfrm>
        </p:spPr>
        <p:txBody>
          <a:bodyPr>
            <a:noAutofit/>
          </a:bodyPr>
          <a:p>
            <a:pPr algn="ctr"/>
            <a:r>
              <a:rPr lang="zh-CN" altLang="en-US" sz="4000">
                <a:sym typeface="+mn-ea"/>
              </a:rPr>
              <a:t>交流侧耦合和直流侧耦合光储系统的差别</a:t>
            </a:r>
            <a:endParaRPr lang="zh-CN" altLang="en-US" sz="4000">
              <a:sym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直接连接符 70"/>
          <p:cNvCxnSpPr/>
          <p:nvPr>
            <p:custDataLst>
              <p:tags r:id="rId1"/>
            </p:custDataLst>
          </p:nvPr>
        </p:nvCxnSpPr>
        <p:spPr>
          <a:xfrm>
            <a:off x="4368800" y="1276350"/>
            <a:ext cx="1572895" cy="63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6" name="文本框 105"/>
          <p:cNvSpPr txBox="1"/>
          <p:nvPr/>
        </p:nvSpPr>
        <p:spPr>
          <a:xfrm>
            <a:off x="118745" y="4890770"/>
            <a:ext cx="11414125" cy="15011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</a:rPr>
              <a:t>缺点：</a:t>
            </a:r>
            <a:endParaRPr lang="zh-CN" altLang="en-US" sz="1200" dirty="0">
              <a:solidFill>
                <a:schemeClr val="tx1"/>
              </a:solidFill>
              <a:ea typeface="微软雅黑" panose="020B0503020204020204" charset="-122"/>
            </a:endParaRPr>
          </a:p>
          <a:p>
            <a:pPr marL="171450" indent="-17145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</a:rPr>
              <a:t>设备种类多（光伏逆变器、光伏并网柜、储能逆变器、储能并网柜、</a:t>
            </a:r>
            <a:r>
              <a:rPr lang="en-US" altLang="zh-CN" sz="1200" dirty="0">
                <a:solidFill>
                  <a:schemeClr val="tx1"/>
                </a:solidFill>
                <a:ea typeface="微软雅黑" panose="020B0503020204020204" charset="-122"/>
              </a:rPr>
              <a:t>EMS</a:t>
            </a: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</a:rPr>
              <a:t>等）、</a:t>
            </a:r>
            <a:r>
              <a:rPr lang="zh-CN" altLang="en-US" sz="1200" b="1" dirty="0">
                <a:solidFill>
                  <a:srgbClr val="FF0000"/>
                </a:solidFill>
                <a:ea typeface="微软雅黑" panose="020B0503020204020204" charset="-122"/>
              </a:rPr>
              <a:t>投资成本高</a:t>
            </a: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</a:rPr>
              <a:t>、</a:t>
            </a:r>
            <a:r>
              <a:rPr lang="zh-CN" altLang="en-US" sz="1200" b="1" dirty="0">
                <a:solidFill>
                  <a:srgbClr val="FF0000"/>
                </a:solidFill>
                <a:ea typeface="微软雅黑" panose="020B0503020204020204" charset="-122"/>
              </a:rPr>
              <a:t>控制复杂</a:t>
            </a: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</a:rPr>
              <a:t>、</a:t>
            </a:r>
            <a:r>
              <a:rPr lang="zh-CN" altLang="en-US" sz="1200" b="1" dirty="0">
                <a:solidFill>
                  <a:srgbClr val="FF0000"/>
                </a:solidFill>
                <a:ea typeface="微软雅黑" panose="020B0503020204020204" charset="-122"/>
              </a:rPr>
              <a:t>检修维护难</a:t>
            </a: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</a:rPr>
              <a:t>、故障率高；</a:t>
            </a:r>
            <a:endParaRPr lang="zh-CN" altLang="en-US" sz="1200" dirty="0">
              <a:solidFill>
                <a:schemeClr val="tx1"/>
              </a:solidFill>
              <a:ea typeface="微软雅黑" panose="020B0503020204020204" charset="-122"/>
            </a:endParaRPr>
          </a:p>
          <a:p>
            <a:pPr marL="171450" indent="-17145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  <a:sym typeface="+mn-ea"/>
              </a:rPr>
              <a:t>负载功率、光伏发电功率都会随机波动，专用的</a:t>
            </a:r>
            <a:r>
              <a:rPr lang="en-US" altLang="zh-CN" sz="1200" dirty="0">
                <a:solidFill>
                  <a:schemeClr val="tx1"/>
                </a:solidFill>
                <a:ea typeface="微软雅黑" panose="020B0503020204020204" charset="-122"/>
                <a:sym typeface="+mn-ea"/>
              </a:rPr>
              <a:t>EMS</a:t>
            </a: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  <a:sym typeface="+mn-ea"/>
              </a:rPr>
              <a:t>控制器通过通讯方式来调节多台储能逆变器、多台光伏逆变器的功率，不同系统间通讯有几百毫秒延时，若负载快速变化时，很难实时动态平衡。</a:t>
            </a:r>
            <a:r>
              <a:rPr lang="zh-CN" altLang="en-US" sz="1200" dirty="0">
                <a:ea typeface="微软雅黑" panose="020B0503020204020204" charset="-122"/>
                <a:sym typeface="+mn-ea"/>
              </a:rPr>
              <a:t>通讯异常、设备故障、</a:t>
            </a:r>
            <a:r>
              <a:rPr lang="en-US" altLang="zh-CN" sz="1200" dirty="0">
                <a:ea typeface="微软雅黑" panose="020B0503020204020204" charset="-122"/>
                <a:sym typeface="+mn-ea"/>
              </a:rPr>
              <a:t>EMS</a:t>
            </a:r>
            <a:r>
              <a:rPr lang="zh-CN" altLang="en-US" sz="1200" dirty="0">
                <a:ea typeface="微软雅黑" panose="020B0503020204020204" charset="-122"/>
                <a:sym typeface="+mn-ea"/>
              </a:rPr>
              <a:t>控制器故障，</a:t>
            </a:r>
            <a:r>
              <a:rPr lang="zh-CN" altLang="en-US" sz="1200" b="1" dirty="0">
                <a:solidFill>
                  <a:srgbClr val="FF0000"/>
                </a:solidFill>
                <a:ea typeface="微软雅黑" panose="020B0503020204020204" charset="-122"/>
                <a:sym typeface="+mn-ea"/>
              </a:rPr>
              <a:t>储能、光伏容易往电网无序逆流</a:t>
            </a: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  <a:sym typeface="+mn-ea"/>
              </a:rPr>
              <a:t>；</a:t>
            </a:r>
            <a:endParaRPr lang="en-US" altLang="zh-CN" sz="1200" dirty="0">
              <a:solidFill>
                <a:schemeClr val="tx1"/>
              </a:solidFill>
              <a:ea typeface="微软雅黑" panose="020B0503020204020204" charset="-122"/>
            </a:endParaRPr>
          </a:p>
          <a:p>
            <a:pPr marL="171450" indent="-17145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</a:rPr>
              <a:t>光伏余电：先通过光伏逆变器转换成交流电</a:t>
            </a:r>
            <a:r>
              <a:rPr lang="en-US" altLang="zh-CN" sz="1200" dirty="0">
                <a:solidFill>
                  <a:schemeClr val="tx1"/>
                </a:solidFill>
                <a:ea typeface="微软雅黑" panose="020B0503020204020204" charset="-122"/>
              </a:rPr>
              <a:t> </a:t>
            </a: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  <a:cs typeface="Arial" panose="020B0604020202020204" pitchFamily="34" charset="0"/>
              </a:rPr>
              <a:t>→</a:t>
            </a:r>
            <a:r>
              <a:rPr lang="en-US" altLang="zh-CN" sz="1200" dirty="0">
                <a:solidFill>
                  <a:schemeClr val="tx1"/>
                </a:solidFill>
                <a:ea typeface="微软雅黑" panose="020B0503020204020204" charset="-122"/>
                <a:cs typeface="Arial" panose="020B0604020202020204" pitchFamily="34" charset="0"/>
              </a:rPr>
              <a:t> </a:t>
            </a: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  <a:cs typeface="Arial" panose="020B0604020202020204" pitchFamily="34" charset="0"/>
              </a:rPr>
              <a:t>储能逆变器存入储能</a:t>
            </a:r>
            <a:r>
              <a:rPr lang="en-US" altLang="zh-CN" sz="1200" dirty="0">
                <a:solidFill>
                  <a:schemeClr val="tx1"/>
                </a:solidFill>
                <a:ea typeface="微软雅黑" panose="020B0503020204020204" charset="-122"/>
                <a:cs typeface="Arial" panose="020B0604020202020204" pitchFamily="34" charset="0"/>
              </a:rPr>
              <a:t> </a:t>
            </a:r>
            <a:r>
              <a:rPr lang="zh-CN" altLang="en-US" sz="1200" dirty="0"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→</a:t>
            </a:r>
            <a:r>
              <a:rPr lang="en-US" altLang="zh-CN" sz="1200" dirty="0"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 </a:t>
            </a:r>
            <a:r>
              <a:rPr lang="zh-CN" altLang="en-US" sz="1200" dirty="0"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储能逆变器转成交流电给负载用，多次转换和来回线路损耗，</a:t>
            </a:r>
            <a:r>
              <a:rPr lang="zh-CN" altLang="en-US" sz="1200" b="1" dirty="0">
                <a:solidFill>
                  <a:srgbClr val="FF0000"/>
                </a:solidFill>
                <a:ea typeface="微软雅黑" panose="020B0503020204020204" charset="-122"/>
              </a:rPr>
              <a:t>效率多损耗</a:t>
            </a:r>
            <a:r>
              <a:rPr lang="en-US" altLang="zh-CN" sz="1200" b="1" dirty="0">
                <a:solidFill>
                  <a:srgbClr val="FF0000"/>
                </a:solidFill>
                <a:ea typeface="微软雅黑" panose="020B0503020204020204" charset="-122"/>
              </a:rPr>
              <a:t>10%</a:t>
            </a:r>
            <a:r>
              <a:rPr lang="zh-CN" altLang="en-US" sz="1200" dirty="0">
                <a:solidFill>
                  <a:schemeClr val="tx1"/>
                </a:solidFill>
                <a:ea typeface="微软雅黑" panose="020B0503020204020204" charset="-122"/>
              </a:rPr>
              <a:t>；</a:t>
            </a:r>
            <a:endParaRPr lang="zh-CN" altLang="en-US" sz="1200" dirty="0">
              <a:solidFill>
                <a:schemeClr val="tx1"/>
              </a:solidFill>
              <a:ea typeface="微软雅黑" panose="020B0503020204020204" charset="-122"/>
            </a:endParaRPr>
          </a:p>
          <a:p>
            <a:pPr marL="171450" indent="-17145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200" dirty="0">
                <a:ea typeface="微软雅黑" panose="020B0503020204020204" charset="-122"/>
                <a:cs typeface="Arial" panose="020B0604020202020204" pitchFamily="34" charset="0"/>
              </a:rPr>
              <a:t>光伏、储能均为跟网型，当电网故障时，光伏、储能均孤岛保护停止工作，</a:t>
            </a:r>
            <a:r>
              <a:rPr lang="zh-CN" altLang="en-US" sz="1200" b="1" dirty="0">
                <a:solidFill>
                  <a:srgbClr val="FF0000"/>
                </a:solidFill>
                <a:ea typeface="微软雅黑" panose="020B0503020204020204" charset="-122"/>
              </a:rPr>
              <a:t>无法当做</a:t>
            </a:r>
            <a:r>
              <a:rPr lang="en-US" altLang="zh-CN" sz="1200" b="1" dirty="0">
                <a:solidFill>
                  <a:srgbClr val="FF0000"/>
                </a:solidFill>
                <a:ea typeface="微软雅黑" panose="020B0503020204020204" charset="-122"/>
              </a:rPr>
              <a:t>UPS</a:t>
            </a:r>
            <a:r>
              <a:rPr lang="zh-CN" altLang="en-US" sz="1200" b="1" dirty="0">
                <a:solidFill>
                  <a:srgbClr val="FF0000"/>
                </a:solidFill>
                <a:ea typeface="微软雅黑" panose="020B0503020204020204" charset="-122"/>
              </a:rPr>
              <a:t>电源使用；</a:t>
            </a:r>
            <a:endParaRPr lang="zh-CN" altLang="en-US" sz="1200" b="1" dirty="0">
              <a:solidFill>
                <a:srgbClr val="FF0000"/>
              </a:solidFill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>
                <a:sym typeface="+mn-ea"/>
              </a:rPr>
              <a:t>常规交流侧耦合的光储一体系统图（非微电网）</a:t>
            </a:r>
            <a:endParaRPr lang="zh-CN" altLang="en-US">
              <a:sym typeface="+mn-ea"/>
            </a:endParaRPr>
          </a:p>
        </p:txBody>
      </p:sp>
      <p:cxnSp>
        <p:nvCxnSpPr>
          <p:cNvPr id="40" name="直接连接符 39"/>
          <p:cNvCxnSpPr/>
          <p:nvPr>
            <p:custDataLst>
              <p:tags r:id="rId2"/>
            </p:custDataLst>
          </p:nvPr>
        </p:nvCxnSpPr>
        <p:spPr>
          <a:xfrm>
            <a:off x="1539240" y="3221990"/>
            <a:ext cx="9596755" cy="11430"/>
          </a:xfrm>
          <a:prstGeom prst="line">
            <a:avLst/>
          </a:prstGeom>
          <a:ln>
            <a:solidFill>
              <a:srgbClr val="FF0000"/>
            </a:solidFill>
            <a:tailEnd type="triangle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>
            <p:custDataLst>
              <p:tags r:id="rId3"/>
            </p:custDataLst>
          </p:nvPr>
        </p:nvSpPr>
        <p:spPr>
          <a:xfrm>
            <a:off x="870585" y="2738120"/>
            <a:ext cx="785495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变压器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44" name="图片 4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137265" y="2695575"/>
            <a:ext cx="749300" cy="741045"/>
          </a:xfrm>
          <a:prstGeom prst="rect">
            <a:avLst/>
          </a:prstGeom>
        </p:spPr>
      </p:pic>
      <p:sp>
        <p:nvSpPr>
          <p:cNvPr id="47" name="文本框 46"/>
          <p:cNvSpPr txBox="1"/>
          <p:nvPr>
            <p:custDataLst>
              <p:tags r:id="rId6"/>
            </p:custDataLst>
          </p:nvPr>
        </p:nvSpPr>
        <p:spPr>
          <a:xfrm>
            <a:off x="11092180" y="3429635"/>
            <a:ext cx="88074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用电设备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55" name="直接连接符 54"/>
          <p:cNvCxnSpPr/>
          <p:nvPr>
            <p:custDataLst>
              <p:tags r:id="rId7"/>
            </p:custDataLst>
          </p:nvPr>
        </p:nvCxnSpPr>
        <p:spPr>
          <a:xfrm>
            <a:off x="9091930" y="4201795"/>
            <a:ext cx="942975" cy="0"/>
          </a:xfrm>
          <a:prstGeom prst="line">
            <a:avLst/>
          </a:prstGeom>
          <a:ln>
            <a:solidFill>
              <a:srgbClr val="FF0000"/>
            </a:solidFill>
            <a:head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>
            <p:custDataLst>
              <p:tags r:id="rId8"/>
            </p:custDataLst>
          </p:nvPr>
        </p:nvCxnSpPr>
        <p:spPr>
          <a:xfrm>
            <a:off x="10030460" y="3281045"/>
            <a:ext cx="0" cy="929640"/>
          </a:xfrm>
          <a:prstGeom prst="line">
            <a:avLst/>
          </a:prstGeom>
          <a:ln>
            <a:solidFill>
              <a:srgbClr val="FF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>
            <p:custDataLst>
              <p:tags r:id="rId9"/>
            </p:custDataLst>
          </p:nvPr>
        </p:nvSpPr>
        <p:spPr>
          <a:xfrm>
            <a:off x="8177530" y="4577715"/>
            <a:ext cx="109728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储能系统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60915" y="2752090"/>
            <a:ext cx="302260" cy="637540"/>
          </a:xfrm>
          <a:prstGeom prst="rect">
            <a:avLst/>
          </a:prstGeom>
        </p:spPr>
      </p:pic>
      <p:sp>
        <p:nvSpPr>
          <p:cNvPr id="31" name="文本框 30"/>
          <p:cNvSpPr txBox="1"/>
          <p:nvPr>
            <p:custDataLst>
              <p:tags r:id="rId11"/>
            </p:custDataLst>
          </p:nvPr>
        </p:nvSpPr>
        <p:spPr>
          <a:xfrm>
            <a:off x="8811260" y="2954020"/>
            <a:ext cx="100330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储能并网柜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911225" y="3019425"/>
            <a:ext cx="627380" cy="403860"/>
            <a:chOff x="2322" y="6314"/>
            <a:chExt cx="988" cy="636"/>
          </a:xfrm>
        </p:grpSpPr>
        <p:sp>
          <p:nvSpPr>
            <p:cNvPr id="6" name="椭圆 5"/>
            <p:cNvSpPr/>
            <p:nvPr/>
          </p:nvSpPr>
          <p:spPr>
            <a:xfrm>
              <a:off x="2322" y="6314"/>
              <a:ext cx="635" cy="63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charset="-122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2676" y="6314"/>
              <a:ext cx="635" cy="63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charset="-122"/>
              </a:endParaRPr>
            </a:p>
          </p:txBody>
        </p:sp>
      </p:grpSp>
      <p:cxnSp>
        <p:nvCxnSpPr>
          <p:cNvPr id="9" name="直接连接符 8"/>
          <p:cNvCxnSpPr/>
          <p:nvPr>
            <p:custDataLst>
              <p:tags r:id="rId12"/>
            </p:custDataLst>
          </p:nvPr>
        </p:nvCxnSpPr>
        <p:spPr>
          <a:xfrm>
            <a:off x="319405" y="3219450"/>
            <a:ext cx="5873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>
            <p:custDataLst>
              <p:tags r:id="rId13"/>
            </p:custDataLst>
          </p:nvPr>
        </p:nvSpPr>
        <p:spPr>
          <a:xfrm>
            <a:off x="1763395" y="3284855"/>
            <a:ext cx="407670" cy="302895"/>
          </a:xfrm>
          <a:prstGeom prst="rect">
            <a:avLst/>
          </a:prstGeom>
          <a:noFill/>
          <a:ln>
            <a:solidFill>
              <a:schemeClr val="tx1"/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 algn="ctr"/>
            <a:r>
              <a:rPr kumimoji="1" lang="en-US" altLang="zh-CN" sz="1000" dirty="0">
                <a:ln w="6350">
                  <a:noFill/>
                </a:ln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CT</a:t>
            </a:r>
            <a:endParaRPr kumimoji="1" lang="en-US" altLang="zh-CN" sz="1000" dirty="0">
              <a:ln w="6350">
                <a:noFill/>
              </a:ln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220845" y="4089400"/>
            <a:ext cx="892810" cy="455930"/>
          </a:xfrm>
          <a:prstGeom prst="rect">
            <a:avLst/>
          </a:prstGeom>
        </p:spPr>
      </p:pic>
      <p:sp>
        <p:nvSpPr>
          <p:cNvPr id="11" name="文本框 10"/>
          <p:cNvSpPr txBox="1"/>
          <p:nvPr>
            <p:custDataLst>
              <p:tags r:id="rId15"/>
            </p:custDataLst>
          </p:nvPr>
        </p:nvSpPr>
        <p:spPr>
          <a:xfrm>
            <a:off x="3928110" y="4577715"/>
            <a:ext cx="141160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buClrTx/>
              <a:buSzTx/>
              <a:buFontTx/>
            </a:pP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EMS</a:t>
            </a: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控制器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15" name="直接连接符 14"/>
          <p:cNvCxnSpPr/>
          <p:nvPr>
            <p:custDataLst>
              <p:tags r:id="rId16"/>
            </p:custDataLst>
          </p:nvPr>
        </p:nvCxnSpPr>
        <p:spPr>
          <a:xfrm flipH="1">
            <a:off x="1991360" y="4293870"/>
            <a:ext cx="2286635" cy="190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  <a:headEnd type="triangl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>
            <p:custDataLst>
              <p:tags r:id="rId17"/>
            </p:custDataLst>
          </p:nvPr>
        </p:nvCxnSpPr>
        <p:spPr>
          <a:xfrm>
            <a:off x="4584700" y="1397635"/>
            <a:ext cx="0" cy="272288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  <a:headEnd type="none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8"/>
            </p:custDataLst>
          </p:nvPr>
        </p:nvSpPr>
        <p:spPr>
          <a:xfrm>
            <a:off x="4037965" y="3501390"/>
            <a:ext cx="50228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通讯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34" name="直接连接符 33"/>
          <p:cNvCxnSpPr/>
          <p:nvPr>
            <p:custDataLst>
              <p:tags r:id="rId19"/>
            </p:custDataLst>
          </p:nvPr>
        </p:nvCxnSpPr>
        <p:spPr>
          <a:xfrm flipV="1">
            <a:off x="329565" y="2038350"/>
            <a:ext cx="0" cy="24688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46710" y="836930"/>
            <a:ext cx="1802765" cy="972820"/>
          </a:xfrm>
          <a:prstGeom prst="rect">
            <a:avLst/>
          </a:prstGeom>
          <a:solidFill>
            <a:srgbClr val="FFFF00"/>
          </a:solidFill>
          <a:ln w="28575" cmpd="sng">
            <a:solidFill>
              <a:srgbClr val="0093D0"/>
            </a:solidFill>
            <a:prstDash val="solid"/>
          </a:ln>
        </p:spPr>
        <p:txBody>
          <a:bodyPr wrap="square" rtlCol="0">
            <a:no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sz="1200" b="1" dirty="0">
                <a:solidFill>
                  <a:schemeClr val="tx1"/>
                </a:solidFill>
                <a:ea typeface="微软雅黑" panose="020B0503020204020204" charset="-122"/>
              </a:rPr>
              <a:t>交流侧耦合</a:t>
            </a:r>
            <a:r>
              <a:rPr lang="zh-CN" altLang="en-US" sz="1200" b="1" dirty="0">
                <a:solidFill>
                  <a:srgbClr val="FF0000"/>
                </a:solidFill>
                <a:ea typeface="微软雅黑" panose="020B0503020204020204" charset="-122"/>
              </a:rPr>
              <a:t>为跟网型，电网故障，光伏、储能孤岛保护停止工作</a:t>
            </a:r>
            <a:endParaRPr lang="en-US" altLang="zh-CN" sz="1200" b="1" dirty="0">
              <a:solidFill>
                <a:srgbClr val="FF0000"/>
              </a:solidFill>
              <a:ea typeface="微软雅黑" panose="020B0503020204020204" charset="-122"/>
            </a:endParaRPr>
          </a:p>
        </p:txBody>
      </p:sp>
      <p:sp>
        <p:nvSpPr>
          <p:cNvPr id="109" name="云形标注 108"/>
          <p:cNvSpPr/>
          <p:nvPr/>
        </p:nvSpPr>
        <p:spPr>
          <a:xfrm>
            <a:off x="5520055" y="3573145"/>
            <a:ext cx="2125980" cy="603250"/>
          </a:xfrm>
          <a:prstGeom prst="cloudCallout">
            <a:avLst>
              <a:gd name="adj1" fmla="val -71744"/>
              <a:gd name="adj2" fmla="val 53052"/>
            </a:avLst>
          </a:prstGeom>
          <a:solidFill>
            <a:schemeClr val="bg1"/>
          </a:solidFill>
          <a:ln>
            <a:solidFill>
              <a:srgbClr val="0093D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>
                <a:solidFill>
                  <a:schemeClr val="tx1"/>
                </a:solidFill>
                <a:sym typeface="+mn-ea"/>
              </a:rPr>
              <a:t>可观、可测、可调、可控费用</a:t>
            </a:r>
            <a:endParaRPr lang="zh-CN" altLang="en-US" sz="12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340995" y="1949450"/>
            <a:ext cx="5702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/>
              <a:t>10KV</a:t>
            </a:r>
            <a:r>
              <a:rPr lang="zh-CN" altLang="en-US" sz="1200" b="1">
                <a:sym typeface="+mn-ea"/>
              </a:rPr>
              <a:t>电网</a:t>
            </a:r>
            <a:endParaRPr lang="en-US" altLang="zh-CN" sz="1200" b="1"/>
          </a:p>
        </p:txBody>
      </p:sp>
      <p:pic>
        <p:nvPicPr>
          <p:cNvPr id="5" name="图片 5" descr="9c10363d66a0adca4fb8786448d9f73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652385" y="3709670"/>
            <a:ext cx="1439545" cy="948690"/>
          </a:xfrm>
          <a:prstGeom prst="rect">
            <a:avLst/>
          </a:prstGeom>
        </p:spPr>
      </p:pic>
      <p:cxnSp>
        <p:nvCxnSpPr>
          <p:cNvPr id="25" name="直接连接符 24"/>
          <p:cNvCxnSpPr/>
          <p:nvPr>
            <p:custDataLst>
              <p:tags r:id="rId21"/>
            </p:custDataLst>
          </p:nvPr>
        </p:nvCxnSpPr>
        <p:spPr>
          <a:xfrm>
            <a:off x="5807710" y="2463800"/>
            <a:ext cx="0" cy="6000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>
            <p:custDataLst>
              <p:tags r:id="rId22"/>
            </p:custDataLst>
          </p:nvPr>
        </p:nvSpPr>
        <p:spPr>
          <a:xfrm>
            <a:off x="4561840" y="2065020"/>
            <a:ext cx="100901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光伏逆变器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27" name="直接连接符 26"/>
          <p:cNvCxnSpPr/>
          <p:nvPr>
            <p:custDataLst>
              <p:tags r:id="rId23"/>
            </p:custDataLst>
          </p:nvPr>
        </p:nvCxnSpPr>
        <p:spPr>
          <a:xfrm flipV="1">
            <a:off x="4363085" y="2463165"/>
            <a:ext cx="1440180" cy="63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8" name="图片 27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25"/>
          <a:stretch>
            <a:fillRect/>
          </a:stretch>
        </p:blipFill>
        <p:spPr>
          <a:xfrm>
            <a:off x="4825365" y="2343785"/>
            <a:ext cx="503555" cy="361950"/>
          </a:xfrm>
          <a:prstGeom prst="rect">
            <a:avLst/>
          </a:prstGeom>
        </p:spPr>
      </p:pic>
      <p:sp>
        <p:nvSpPr>
          <p:cNvPr id="29" name="文本框 28"/>
          <p:cNvSpPr txBox="1"/>
          <p:nvPr>
            <p:custDataLst>
              <p:tags r:id="rId26"/>
            </p:custDataLst>
          </p:nvPr>
        </p:nvSpPr>
        <p:spPr>
          <a:xfrm>
            <a:off x="3625215" y="2801620"/>
            <a:ext cx="94488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光伏组件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36" name="图片 35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3653790" y="2430780"/>
            <a:ext cx="357505" cy="370840"/>
          </a:xfrm>
          <a:prstGeom prst="rect">
            <a:avLst/>
          </a:prstGeom>
        </p:spPr>
      </p:pic>
      <p:grpSp>
        <p:nvGrpSpPr>
          <p:cNvPr id="37" name="组合 36"/>
          <p:cNvGrpSpPr/>
          <p:nvPr/>
        </p:nvGrpSpPr>
        <p:grpSpPr>
          <a:xfrm>
            <a:off x="3653790" y="2032000"/>
            <a:ext cx="739775" cy="370840"/>
            <a:chOff x="5215" y="1204"/>
            <a:chExt cx="1165" cy="584"/>
          </a:xfrm>
        </p:grpSpPr>
        <p:pic>
          <p:nvPicPr>
            <p:cNvPr id="39" name="图片 38"/>
            <p:cNvPicPr>
              <a:picLocks noChangeAspect="1"/>
            </p:cNvPicPr>
            <p:nvPr>
              <p:custDataLst>
                <p:tags r:id="rId29"/>
              </p:custDataLst>
            </p:nvPr>
          </p:nvPicPr>
          <p:blipFill>
            <a:blip r:embed="rId28"/>
            <a:stretch>
              <a:fillRect/>
            </a:stretch>
          </p:blipFill>
          <p:spPr>
            <a:xfrm>
              <a:off x="5215" y="1204"/>
              <a:ext cx="563" cy="584"/>
            </a:xfrm>
            <a:prstGeom prst="rect">
              <a:avLst/>
            </a:prstGeom>
          </p:spPr>
        </p:pic>
        <p:pic>
          <p:nvPicPr>
            <p:cNvPr id="41" name="图片 40"/>
            <p:cNvPicPr>
              <a:picLocks noChangeAspect="1"/>
            </p:cNvPicPr>
            <p:nvPr>
              <p:custDataLst>
                <p:tags r:id="rId30"/>
              </p:custDataLst>
            </p:nvPr>
          </p:nvPicPr>
          <p:blipFill>
            <a:blip r:embed="rId28"/>
            <a:stretch>
              <a:fillRect/>
            </a:stretch>
          </p:blipFill>
          <p:spPr>
            <a:xfrm>
              <a:off x="5818" y="1204"/>
              <a:ext cx="563" cy="584"/>
            </a:xfrm>
            <a:prstGeom prst="rect">
              <a:avLst/>
            </a:prstGeom>
          </p:spPr>
        </p:pic>
      </p:grpSp>
      <p:pic>
        <p:nvPicPr>
          <p:cNvPr id="45" name="图片 44"/>
          <p:cNvPicPr>
            <a:picLocks noChangeAspect="1"/>
          </p:cNvPicPr>
          <p:nvPr>
            <p:custDataLst>
              <p:tags r:id="rId31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4036695" y="2430780"/>
            <a:ext cx="357505" cy="370840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88330" y="2673350"/>
            <a:ext cx="318770" cy="672465"/>
          </a:xfrm>
          <a:prstGeom prst="rect">
            <a:avLst/>
          </a:prstGeom>
        </p:spPr>
      </p:pic>
      <p:sp>
        <p:nvSpPr>
          <p:cNvPr id="50" name="文本框 49"/>
          <p:cNvSpPr txBox="1"/>
          <p:nvPr>
            <p:custDataLst>
              <p:tags r:id="rId32"/>
            </p:custDataLst>
          </p:nvPr>
        </p:nvSpPr>
        <p:spPr>
          <a:xfrm>
            <a:off x="4563110" y="828675"/>
            <a:ext cx="100901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光伏逆变器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51" name="图片 50"/>
          <p:cNvPicPr>
            <a:picLocks noChangeAspect="1"/>
          </p:cNvPicPr>
          <p:nvPr>
            <p:custDataLst>
              <p:tags r:id="rId33"/>
            </p:custDataLst>
          </p:nvPr>
        </p:nvPicPr>
        <p:blipFill>
          <a:blip r:embed="rId25"/>
          <a:stretch>
            <a:fillRect/>
          </a:stretch>
        </p:blipFill>
        <p:spPr>
          <a:xfrm>
            <a:off x="4826635" y="1107440"/>
            <a:ext cx="503555" cy="361950"/>
          </a:xfrm>
          <a:prstGeom prst="rect">
            <a:avLst/>
          </a:prstGeom>
        </p:spPr>
      </p:pic>
      <p:sp>
        <p:nvSpPr>
          <p:cNvPr id="52" name="文本框 51"/>
          <p:cNvSpPr txBox="1"/>
          <p:nvPr>
            <p:custDataLst>
              <p:tags r:id="rId34"/>
            </p:custDataLst>
          </p:nvPr>
        </p:nvSpPr>
        <p:spPr>
          <a:xfrm>
            <a:off x="3626485" y="1565275"/>
            <a:ext cx="94488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光伏组件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53" name="图片 52"/>
          <p:cNvPicPr>
            <a:picLocks noChangeAspect="1"/>
          </p:cNvPicPr>
          <p:nvPr>
            <p:custDataLst>
              <p:tags r:id="rId35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3655060" y="1194435"/>
            <a:ext cx="357505" cy="370840"/>
          </a:xfrm>
          <a:prstGeom prst="rect">
            <a:avLst/>
          </a:prstGeom>
        </p:spPr>
      </p:pic>
      <p:grpSp>
        <p:nvGrpSpPr>
          <p:cNvPr id="58" name="组合 57"/>
          <p:cNvGrpSpPr/>
          <p:nvPr/>
        </p:nvGrpSpPr>
        <p:grpSpPr>
          <a:xfrm>
            <a:off x="3655060" y="795655"/>
            <a:ext cx="739775" cy="370840"/>
            <a:chOff x="5215" y="1204"/>
            <a:chExt cx="1165" cy="584"/>
          </a:xfrm>
        </p:grpSpPr>
        <p:pic>
          <p:nvPicPr>
            <p:cNvPr id="60" name="图片 59"/>
            <p:cNvPicPr>
              <a:picLocks noChangeAspect="1"/>
            </p:cNvPicPr>
            <p:nvPr>
              <p:custDataLst>
                <p:tags r:id="rId36"/>
              </p:custDataLst>
            </p:nvPr>
          </p:nvPicPr>
          <p:blipFill>
            <a:blip r:embed="rId28"/>
            <a:stretch>
              <a:fillRect/>
            </a:stretch>
          </p:blipFill>
          <p:spPr>
            <a:xfrm>
              <a:off x="5215" y="1204"/>
              <a:ext cx="563" cy="584"/>
            </a:xfrm>
            <a:prstGeom prst="rect">
              <a:avLst/>
            </a:prstGeom>
          </p:spPr>
        </p:pic>
        <p:pic>
          <p:nvPicPr>
            <p:cNvPr id="66" name="图片 65"/>
            <p:cNvPicPr>
              <a:picLocks noChangeAspect="1"/>
            </p:cNvPicPr>
            <p:nvPr>
              <p:custDataLst>
                <p:tags r:id="rId37"/>
              </p:custDataLst>
            </p:nvPr>
          </p:nvPicPr>
          <p:blipFill>
            <a:blip r:embed="rId28"/>
            <a:stretch>
              <a:fillRect/>
            </a:stretch>
          </p:blipFill>
          <p:spPr>
            <a:xfrm>
              <a:off x="5818" y="1204"/>
              <a:ext cx="563" cy="584"/>
            </a:xfrm>
            <a:prstGeom prst="rect">
              <a:avLst/>
            </a:prstGeom>
          </p:spPr>
        </p:pic>
      </p:grpSp>
      <p:pic>
        <p:nvPicPr>
          <p:cNvPr id="67" name="图片 66"/>
          <p:cNvPicPr>
            <a:picLocks noChangeAspect="1"/>
          </p:cNvPicPr>
          <p:nvPr>
            <p:custDataLst>
              <p:tags r:id="rId38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4037965" y="1194435"/>
            <a:ext cx="357505" cy="370840"/>
          </a:xfrm>
          <a:prstGeom prst="rect">
            <a:avLst/>
          </a:prstGeom>
        </p:spPr>
      </p:pic>
      <p:cxnSp>
        <p:nvCxnSpPr>
          <p:cNvPr id="68" name="直接连接符 67"/>
          <p:cNvCxnSpPr/>
          <p:nvPr>
            <p:custDataLst>
              <p:tags r:id="rId39"/>
            </p:custDataLst>
          </p:nvPr>
        </p:nvCxnSpPr>
        <p:spPr>
          <a:xfrm>
            <a:off x="5076190" y="1612900"/>
            <a:ext cx="0" cy="484505"/>
          </a:xfrm>
          <a:prstGeom prst="line">
            <a:avLst/>
          </a:prstGeom>
          <a:ln w="12700" cmpd="sng">
            <a:solidFill>
              <a:schemeClr val="tx1"/>
            </a:solidFill>
            <a:prstDash val="lgDash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>
            <p:custDataLst>
              <p:tags r:id="rId40"/>
            </p:custDataLst>
          </p:nvPr>
        </p:nvCxnSpPr>
        <p:spPr>
          <a:xfrm>
            <a:off x="5947410" y="1284605"/>
            <a:ext cx="0" cy="1421130"/>
          </a:xfrm>
          <a:prstGeom prst="line">
            <a:avLst/>
          </a:prstGeom>
          <a:ln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>
            <p:custDataLst>
              <p:tags r:id="rId41"/>
            </p:custDataLst>
          </p:nvPr>
        </p:nvCxnSpPr>
        <p:spPr>
          <a:xfrm flipH="1">
            <a:off x="4610735" y="1411605"/>
            <a:ext cx="215900" cy="63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  <a:headEnd type="triangl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>
            <p:custDataLst>
              <p:tags r:id="rId42"/>
            </p:custDataLst>
          </p:nvPr>
        </p:nvCxnSpPr>
        <p:spPr>
          <a:xfrm flipH="1">
            <a:off x="4628515" y="2606040"/>
            <a:ext cx="215900" cy="63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  <a:headEnd type="triangl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>
            <p:custDataLst>
              <p:tags r:id="rId43"/>
            </p:custDataLst>
          </p:nvPr>
        </p:nvCxnSpPr>
        <p:spPr>
          <a:xfrm>
            <a:off x="1992630" y="3597275"/>
            <a:ext cx="0" cy="69977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  <a:headEnd type="triangl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>
            <p:custDataLst>
              <p:tags r:id="rId44"/>
            </p:custDataLst>
          </p:nvPr>
        </p:nvCxnSpPr>
        <p:spPr>
          <a:xfrm flipH="1">
            <a:off x="5087620" y="4296410"/>
            <a:ext cx="2520315" cy="190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  <a:headEnd type="triangle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3" name="文本框 82"/>
          <p:cNvSpPr txBox="1"/>
          <p:nvPr>
            <p:custDataLst>
              <p:tags r:id="rId45"/>
            </p:custDataLst>
          </p:nvPr>
        </p:nvSpPr>
        <p:spPr>
          <a:xfrm>
            <a:off x="4805045" y="2961640"/>
            <a:ext cx="100330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光伏并网柜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46"/>
            </p:custDataLst>
          </p:nvPr>
        </p:nvSpPr>
        <p:spPr>
          <a:xfrm>
            <a:off x="2149475" y="3302000"/>
            <a:ext cx="97282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防逆流监测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直流侧耦合光储一体微电网系统图</a:t>
            </a:r>
            <a:endParaRPr lang="zh-CN" altLang="en-US">
              <a:sym typeface="+mn-ea"/>
            </a:endParaRPr>
          </a:p>
        </p:txBody>
      </p:sp>
      <p:cxnSp>
        <p:nvCxnSpPr>
          <p:cNvPr id="34" name="直接连接符 33"/>
          <p:cNvCxnSpPr/>
          <p:nvPr>
            <p:custDataLst>
              <p:tags r:id="rId1"/>
            </p:custDataLst>
          </p:nvPr>
        </p:nvCxnSpPr>
        <p:spPr>
          <a:xfrm flipV="1">
            <a:off x="335915" y="1914525"/>
            <a:ext cx="0" cy="26898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>
            <p:custDataLst>
              <p:tags r:id="rId2"/>
            </p:custDataLst>
          </p:nvPr>
        </p:nvCxnSpPr>
        <p:spPr>
          <a:xfrm>
            <a:off x="335915" y="2935605"/>
            <a:ext cx="432435" cy="0"/>
          </a:xfrm>
          <a:prstGeom prst="line">
            <a:avLst/>
          </a:prstGeom>
          <a:ln w="15875"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>
            <p:custDataLst>
              <p:tags r:id="rId3"/>
            </p:custDataLst>
          </p:nvPr>
        </p:nvCxnSpPr>
        <p:spPr>
          <a:xfrm flipH="1" flipV="1">
            <a:off x="1532255" y="2928620"/>
            <a:ext cx="9604375" cy="635"/>
          </a:xfrm>
          <a:prstGeom prst="line">
            <a:avLst/>
          </a:prstGeom>
          <a:ln w="15875">
            <a:solidFill>
              <a:srgbClr val="FF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766445" y="2700020"/>
            <a:ext cx="765810" cy="457200"/>
            <a:chOff x="1629" y="3553"/>
            <a:chExt cx="1206" cy="720"/>
          </a:xfrm>
        </p:grpSpPr>
        <p:sp>
          <p:nvSpPr>
            <p:cNvPr id="36" name="椭圆 35"/>
            <p:cNvSpPr/>
            <p:nvPr/>
          </p:nvSpPr>
          <p:spPr>
            <a:xfrm>
              <a:off x="2115" y="3553"/>
              <a:ext cx="720" cy="7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 rot="17100000">
              <a:off x="1629" y="3553"/>
              <a:ext cx="720" cy="72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0" name="object 3"/>
          <p:cNvSpPr txBox="1"/>
          <p:nvPr/>
        </p:nvSpPr>
        <p:spPr>
          <a:xfrm>
            <a:off x="344805" y="3114675"/>
            <a:ext cx="1622425" cy="307340"/>
          </a:xfrm>
          <a:prstGeom prst="rect">
            <a:avLst/>
          </a:prstGeom>
        </p:spPr>
        <p:txBody>
          <a:bodyPr vert="horz" wrap="square" lIns="0" tIns="30480" rIns="0" bIns="0" rtlCol="0">
            <a:spAutoFit/>
          </a:bodyPr>
          <a:p>
            <a:pPr marL="12700" algn="ctr">
              <a:lnSpc>
                <a:spcPct val="150000"/>
              </a:lnSpc>
              <a:spcBef>
                <a:spcPts val="240"/>
              </a:spcBef>
            </a:pPr>
            <a:r>
              <a:rPr lang="zh-CN" sz="1200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变压器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>
            <p:custDataLst>
              <p:tags r:id="rId4"/>
            </p:custDataLst>
          </p:nvPr>
        </p:nvCxnSpPr>
        <p:spPr>
          <a:xfrm>
            <a:off x="4008120" y="1602740"/>
            <a:ext cx="724535" cy="0"/>
          </a:xfrm>
          <a:prstGeom prst="line">
            <a:avLst/>
          </a:prstGeom>
          <a:ln>
            <a:solidFill>
              <a:srgbClr val="92D05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076575" y="1236980"/>
            <a:ext cx="549275" cy="53721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762375" y="1276985"/>
            <a:ext cx="549275" cy="537210"/>
          </a:xfrm>
          <a:prstGeom prst="rect">
            <a:avLst/>
          </a:prstGeom>
        </p:spPr>
      </p:pic>
      <p:sp>
        <p:nvSpPr>
          <p:cNvPr id="39" name="文本框 38"/>
          <p:cNvSpPr txBox="1"/>
          <p:nvPr>
            <p:custDataLst>
              <p:tags r:id="rId8"/>
            </p:custDataLst>
          </p:nvPr>
        </p:nvSpPr>
        <p:spPr>
          <a:xfrm>
            <a:off x="3503930" y="1750060"/>
            <a:ext cx="9486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14" name="直接连接符 13"/>
          <p:cNvCxnSpPr/>
          <p:nvPr>
            <p:custDataLst>
              <p:tags r:id="rId9"/>
            </p:custDataLst>
          </p:nvPr>
        </p:nvCxnSpPr>
        <p:spPr>
          <a:xfrm>
            <a:off x="4740910" y="1591945"/>
            <a:ext cx="0" cy="975360"/>
          </a:xfrm>
          <a:prstGeom prst="line">
            <a:avLst/>
          </a:prstGeom>
          <a:ln>
            <a:solidFill>
              <a:srgbClr val="92D05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7" name="图片 5" descr="9c10363d66a0adca4fb8786448d9f7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46270" y="2549525"/>
            <a:ext cx="1614805" cy="1064895"/>
          </a:xfrm>
          <a:prstGeom prst="rect">
            <a:avLst/>
          </a:prstGeom>
        </p:spPr>
      </p:pic>
      <p:cxnSp>
        <p:nvCxnSpPr>
          <p:cNvPr id="18" name="直接连接符 17"/>
          <p:cNvCxnSpPr/>
          <p:nvPr>
            <p:custDataLst>
              <p:tags r:id="rId11"/>
            </p:custDataLst>
          </p:nvPr>
        </p:nvCxnSpPr>
        <p:spPr>
          <a:xfrm>
            <a:off x="3979545" y="2396490"/>
            <a:ext cx="614045" cy="0"/>
          </a:xfrm>
          <a:prstGeom prst="line">
            <a:avLst/>
          </a:prstGeom>
          <a:ln>
            <a:solidFill>
              <a:srgbClr val="92D05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H="1">
            <a:off x="3533775" y="2332355"/>
            <a:ext cx="375920" cy="0"/>
          </a:xfrm>
          <a:prstGeom prst="line">
            <a:avLst/>
          </a:prstGeom>
          <a:ln w="31750" cap="rnd">
            <a:solidFill>
              <a:schemeClr val="accent1"/>
            </a:solidFill>
            <a:prstDash val="sysDot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076575" y="2030730"/>
            <a:ext cx="549275" cy="53721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762375" y="2070735"/>
            <a:ext cx="549275" cy="537210"/>
          </a:xfrm>
          <a:prstGeom prst="rect">
            <a:avLst/>
          </a:prstGeom>
        </p:spPr>
      </p:pic>
      <p:sp>
        <p:nvSpPr>
          <p:cNvPr id="24" name="文本框 23"/>
          <p:cNvSpPr txBox="1"/>
          <p:nvPr>
            <p:custDataLst>
              <p:tags r:id="rId15"/>
            </p:custDataLst>
          </p:nvPr>
        </p:nvSpPr>
        <p:spPr>
          <a:xfrm>
            <a:off x="3503930" y="2615565"/>
            <a:ext cx="9486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25" name="直接连接符 24"/>
          <p:cNvCxnSpPr/>
          <p:nvPr>
            <p:custDataLst>
              <p:tags r:id="rId16"/>
            </p:custDataLst>
          </p:nvPr>
        </p:nvCxnSpPr>
        <p:spPr>
          <a:xfrm>
            <a:off x="4597400" y="2394585"/>
            <a:ext cx="0" cy="191770"/>
          </a:xfrm>
          <a:prstGeom prst="line">
            <a:avLst/>
          </a:prstGeom>
          <a:ln>
            <a:solidFill>
              <a:srgbClr val="92D05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>
            <p:custDataLst>
              <p:tags r:id="rId17"/>
            </p:custDataLst>
          </p:nvPr>
        </p:nvCxnSpPr>
        <p:spPr>
          <a:xfrm>
            <a:off x="4015105" y="4053205"/>
            <a:ext cx="564515" cy="0"/>
          </a:xfrm>
          <a:prstGeom prst="line">
            <a:avLst/>
          </a:prstGeom>
          <a:ln>
            <a:solidFill>
              <a:srgbClr val="92D05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44" name="图片 43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062605" y="3687445"/>
            <a:ext cx="549275" cy="537210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748405" y="3727450"/>
            <a:ext cx="549275" cy="537210"/>
          </a:xfrm>
          <a:prstGeom prst="rect">
            <a:avLst/>
          </a:prstGeom>
        </p:spPr>
      </p:pic>
      <p:sp>
        <p:nvSpPr>
          <p:cNvPr id="49" name="文本框 48"/>
          <p:cNvSpPr txBox="1"/>
          <p:nvPr>
            <p:custDataLst>
              <p:tags r:id="rId20"/>
            </p:custDataLst>
          </p:nvPr>
        </p:nvSpPr>
        <p:spPr>
          <a:xfrm>
            <a:off x="3489960" y="4272280"/>
            <a:ext cx="9486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50" name="直接连接符 49"/>
          <p:cNvCxnSpPr/>
          <p:nvPr>
            <p:custDataLst>
              <p:tags r:id="rId21"/>
            </p:custDataLst>
          </p:nvPr>
        </p:nvCxnSpPr>
        <p:spPr>
          <a:xfrm flipV="1">
            <a:off x="4583430" y="3535680"/>
            <a:ext cx="0" cy="523875"/>
          </a:xfrm>
          <a:prstGeom prst="line">
            <a:avLst/>
          </a:prstGeom>
          <a:ln>
            <a:solidFill>
              <a:srgbClr val="92D05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>
            <p:custDataLst>
              <p:tags r:id="rId22"/>
            </p:custDataLst>
          </p:nvPr>
        </p:nvSpPr>
        <p:spPr>
          <a:xfrm>
            <a:off x="4653915" y="3646170"/>
            <a:ext cx="147256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光储一体微电网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35890" y="4973320"/>
            <a:ext cx="11866880" cy="1428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说明：</a:t>
            </a:r>
            <a:endParaRPr lang="zh-CN" altLang="en-US" sz="12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71450" indent="-17145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altLang="zh-CN" sz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All in one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一体化，</a:t>
            </a:r>
            <a:r>
              <a:rPr lang="zh-CN" altLang="en-US" sz="12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设备简单、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投资成本低</a:t>
            </a:r>
            <a:r>
              <a:rPr lang="zh-CN" altLang="en-US" sz="12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控制简单</a:t>
            </a:r>
            <a:r>
              <a:rPr lang="zh-CN" altLang="en-US" sz="12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检修维护方便</a:t>
            </a:r>
            <a:r>
              <a:rPr lang="zh-CN" altLang="en-US" sz="12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、故障率低；</a:t>
            </a:r>
            <a:endParaRPr lang="zh-CN" altLang="en-US" sz="12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71450" indent="-17145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2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光伏直流侧直接进各储能机柜，和电池微秒级实时响应负载变化，</a:t>
            </a:r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EMS</a:t>
            </a:r>
            <a:r>
              <a:rPr lang="zh-CN" altLang="en-US" sz="12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多主互为冗余，故障最多影响单台储能柜，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UPS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机理不会往电网逆流</a:t>
            </a:r>
            <a:r>
              <a:rPr lang="zh-CN" altLang="en-US" sz="12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  <a:endParaRPr lang="en-US" altLang="zh-CN" sz="12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71450" indent="-17145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sz="12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光伏余电直接直流侧存入储能</a:t>
            </a:r>
            <a:r>
              <a:rPr lang="zh-CN" altLang="en-US" sz="12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，无转换损耗、线损，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效率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99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%</a:t>
            </a:r>
            <a:r>
              <a:rPr lang="zh-CN" altLang="en-US" sz="12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  <a:endParaRPr lang="zh-CN" altLang="en-US" sz="12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71450" indent="-17145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</a:pPr>
            <a:r>
              <a:rPr lang="en-US" altLang="zh-CN" sz="12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构网型储能，当电网故障时零毫秒切换为UPS电源使用</a:t>
            </a:r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，由光伏不断提供电力；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71450" indent="-17145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</a:pPr>
            <a:r>
              <a:rPr lang="en-US" altLang="zh-CN" sz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各光储一体柜自由组合就近布置在负载附近，</a:t>
            </a:r>
            <a:r>
              <a:rPr lang="zh-CN" altLang="en-US" sz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互相之间高压直流母线互连，实现能量传递和互为备用，</a:t>
            </a:r>
            <a:r>
              <a:rPr lang="en-US" altLang="zh-CN" sz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是一套光伏充电的UPS系统，实现清洁能源最大程度的消纳；</a:t>
            </a:r>
            <a:endParaRPr lang="en-US" altLang="zh-CN" sz="12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593205" y="2886710"/>
            <a:ext cx="4431030" cy="16948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>
              <a:lnSpc>
                <a:spcPct val="150000"/>
              </a:lnSpc>
              <a:buFont typeface="Wingdings" panose="05000000000000000000" charset="0"/>
            </a:pPr>
            <a:r>
              <a:rPr lang="zh-CN" altLang="en-US" sz="1200" b="1">
                <a:solidFill>
                  <a:srgbClr val="FF0000"/>
                </a:solidFill>
              </a:rPr>
              <a:t>主要功能：</a:t>
            </a:r>
            <a:endParaRPr lang="zh-CN" altLang="en-US" sz="1200" b="1">
              <a:solidFill>
                <a:srgbClr val="FF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 b="1">
                <a:solidFill>
                  <a:srgbClr val="FF0000"/>
                </a:solidFill>
              </a:rPr>
              <a:t>变压器扩容（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变压器功率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+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储能总功率</a:t>
            </a:r>
            <a:r>
              <a:rPr lang="zh-CN" altLang="en-US" sz="1200" b="1">
                <a:solidFill>
                  <a:srgbClr val="FF0000"/>
                </a:solidFill>
              </a:rPr>
              <a:t>），后续</a:t>
            </a:r>
            <a:r>
              <a:rPr lang="en-US" altLang="zh-CN" sz="1200" b="1">
                <a:solidFill>
                  <a:srgbClr val="FF0000"/>
                </a:solidFill>
              </a:rPr>
              <a:t>1192</a:t>
            </a:r>
            <a:r>
              <a:rPr lang="zh-CN" altLang="en-US" sz="1200" b="1">
                <a:solidFill>
                  <a:srgbClr val="FF0000"/>
                </a:solidFill>
              </a:rPr>
              <a:t>号文实施后可有效降低变压器容量，节省基本电费和输配电费用；</a:t>
            </a:r>
            <a:endParaRPr lang="zh-CN" altLang="en-US" sz="1200" b="1">
              <a:solidFill>
                <a:srgbClr val="FF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 b="1">
                <a:solidFill>
                  <a:srgbClr val="FF0000"/>
                </a:solidFill>
              </a:rPr>
              <a:t>零毫秒切换解决电源闪断问题（要求闪断时间小于</a:t>
            </a:r>
            <a:r>
              <a:rPr lang="en-US" altLang="zh-CN" sz="1200" b="1">
                <a:solidFill>
                  <a:srgbClr val="FF0000"/>
                </a:solidFill>
              </a:rPr>
              <a:t>3</a:t>
            </a:r>
            <a:r>
              <a:rPr lang="zh-CN" altLang="en-US" sz="1200" b="1">
                <a:solidFill>
                  <a:srgbClr val="FF0000"/>
                </a:solidFill>
              </a:rPr>
              <a:t>毫秒）；</a:t>
            </a:r>
            <a:endParaRPr lang="zh-CN" altLang="en-US" sz="1200" b="1">
              <a:solidFill>
                <a:srgbClr val="FF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 b="1">
                <a:solidFill>
                  <a:srgbClr val="FF0000"/>
                </a:solidFill>
              </a:rPr>
              <a:t>电网故障时零毫秒切换为</a:t>
            </a:r>
            <a:r>
              <a:rPr lang="en-US" altLang="zh-CN" sz="1200" b="1">
                <a:solidFill>
                  <a:srgbClr val="FF0000"/>
                </a:solidFill>
              </a:rPr>
              <a:t>UPS</a:t>
            </a:r>
            <a:r>
              <a:rPr lang="zh-CN" altLang="en-US" sz="1200" b="1">
                <a:solidFill>
                  <a:srgbClr val="FF0000"/>
                </a:solidFill>
              </a:rPr>
              <a:t>电源，微电网故障或没电时，零毫秒切换成电网供电；</a:t>
            </a:r>
            <a:endParaRPr lang="zh-CN" altLang="en-US" sz="1200" b="1">
              <a:solidFill>
                <a:srgbClr val="FF000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11137265" y="2408555"/>
            <a:ext cx="749300" cy="741045"/>
          </a:xfrm>
          <a:prstGeom prst="rect">
            <a:avLst/>
          </a:prstGeom>
        </p:spPr>
      </p:pic>
      <p:sp>
        <p:nvSpPr>
          <p:cNvPr id="47" name="文本框 46"/>
          <p:cNvSpPr txBox="1"/>
          <p:nvPr>
            <p:custDataLst>
              <p:tags r:id="rId25"/>
            </p:custDataLst>
          </p:nvPr>
        </p:nvSpPr>
        <p:spPr>
          <a:xfrm>
            <a:off x="11092180" y="3142615"/>
            <a:ext cx="88074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用电设备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6710" y="836930"/>
            <a:ext cx="2052320" cy="972820"/>
          </a:xfrm>
          <a:prstGeom prst="rect">
            <a:avLst/>
          </a:prstGeom>
          <a:solidFill>
            <a:srgbClr val="FFFF00"/>
          </a:solidFill>
          <a:ln w="28575" cmpd="sng">
            <a:solidFill>
              <a:srgbClr val="0093D0"/>
            </a:solidFill>
            <a:prstDash val="solid"/>
          </a:ln>
        </p:spPr>
        <p:txBody>
          <a:bodyPr wrap="square" rtlCol="0">
            <a:noAutofit/>
          </a:bodyPr>
          <a:p>
            <a:pPr algn="dist">
              <a:lnSpc>
                <a:spcPct val="150000"/>
              </a:lnSpc>
            </a:pPr>
            <a:r>
              <a:rPr lang="zh-CN" altLang="en-US" sz="1200" b="1" dirty="0">
                <a:solidFill>
                  <a:schemeClr val="tx1"/>
                </a:solidFill>
                <a:ea typeface="微软雅黑" panose="020B0503020204020204" charset="-122"/>
              </a:rPr>
              <a:t>直流侧耦合</a:t>
            </a:r>
            <a:r>
              <a:rPr lang="zh-CN" altLang="en-US" sz="1200" b="1" dirty="0">
                <a:solidFill>
                  <a:srgbClr val="FF0000"/>
                </a:solidFill>
                <a:ea typeface="微软雅黑" panose="020B0503020204020204" charset="-122"/>
              </a:rPr>
              <a:t>为构网型，电网故障储能零毫秒转为</a:t>
            </a:r>
            <a:r>
              <a:rPr lang="en-US" altLang="zh-CN" sz="1200" b="1" dirty="0">
                <a:solidFill>
                  <a:srgbClr val="FF0000"/>
                </a:solidFill>
                <a:ea typeface="微软雅黑" panose="020B0503020204020204" charset="-122"/>
              </a:rPr>
              <a:t>UPS</a:t>
            </a:r>
            <a:r>
              <a:rPr lang="zh-CN" altLang="en-US" sz="1200" b="1" dirty="0">
                <a:solidFill>
                  <a:srgbClr val="FF0000"/>
                </a:solidFill>
                <a:ea typeface="微软雅黑" panose="020B0503020204020204" charset="-122"/>
              </a:rPr>
              <a:t>使用，光伏持续提供电力</a:t>
            </a:r>
            <a:endParaRPr lang="en-US" altLang="zh-CN" sz="1200" b="1" dirty="0">
              <a:solidFill>
                <a:srgbClr val="FF0000"/>
              </a:solidFill>
              <a:ea typeface="微软雅黑" panose="020B0503020204020204" charset="-122"/>
            </a:endParaRPr>
          </a:p>
        </p:txBody>
      </p:sp>
      <p:sp>
        <p:nvSpPr>
          <p:cNvPr id="5" name="object 3"/>
          <p:cNvSpPr txBox="1"/>
          <p:nvPr/>
        </p:nvSpPr>
        <p:spPr>
          <a:xfrm>
            <a:off x="1558925" y="3102610"/>
            <a:ext cx="1622425" cy="307340"/>
          </a:xfrm>
          <a:prstGeom prst="rect">
            <a:avLst/>
          </a:prstGeom>
        </p:spPr>
        <p:txBody>
          <a:bodyPr vert="horz" wrap="square" lIns="0" tIns="30480" rIns="0" bIns="0" rtlCol="0">
            <a:spAutoFit/>
          </a:bodyPr>
          <a:p>
            <a:pPr marL="12700" algn="ctr">
              <a:lnSpc>
                <a:spcPct val="150000"/>
              </a:lnSpc>
              <a:spcBef>
                <a:spcPts val="240"/>
              </a:spcBef>
            </a:pPr>
            <a:r>
              <a:rPr lang="zh-CN" altLang="en-US" sz="1200" b="1" dirty="0">
                <a:solidFill>
                  <a:srgbClr val="FF0000"/>
                </a:solidFill>
                <a:highlight>
                  <a:srgbClr val="FFFF00"/>
                </a:highlight>
                <a:latin typeface="微软雅黑" panose="020B0503020204020204" charset="-122"/>
                <a:cs typeface="微软雅黑" panose="020B0503020204020204" charset="-122"/>
              </a:rPr>
              <a:t>无变压器即纯离网系统</a:t>
            </a:r>
            <a:endParaRPr lang="zh-CN" altLang="en-US" sz="1200" b="1" dirty="0">
              <a:solidFill>
                <a:srgbClr val="FF0000"/>
              </a:solidFill>
              <a:highlight>
                <a:srgbClr val="FFFF00"/>
              </a:highlight>
              <a:latin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2085340" y="2658110"/>
            <a:ext cx="461645" cy="461645"/>
          </a:xfrm>
          <a:prstGeom prst="rect">
            <a:avLst/>
          </a:prstGeom>
        </p:spPr>
      </p:pic>
      <p:sp>
        <p:nvSpPr>
          <p:cNvPr id="112" name="文本框 111"/>
          <p:cNvSpPr txBox="1"/>
          <p:nvPr/>
        </p:nvSpPr>
        <p:spPr>
          <a:xfrm>
            <a:off x="313055" y="1830705"/>
            <a:ext cx="5702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/>
              <a:t>10KV</a:t>
            </a:r>
            <a:r>
              <a:rPr lang="zh-CN" altLang="en-US" sz="1200" b="1">
                <a:sym typeface="+mn-ea"/>
              </a:rPr>
              <a:t>电网</a:t>
            </a:r>
            <a:endParaRPr lang="en-US" altLang="zh-CN" sz="1200" b="1"/>
          </a:p>
        </p:txBody>
      </p:sp>
      <p:sp>
        <p:nvSpPr>
          <p:cNvPr id="6" name="文本框 5"/>
          <p:cNvSpPr txBox="1"/>
          <p:nvPr/>
        </p:nvSpPr>
        <p:spPr>
          <a:xfrm>
            <a:off x="5231765" y="685800"/>
            <a:ext cx="6731000" cy="1760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>
              <a:lnSpc>
                <a:spcPct val="150000"/>
              </a:lnSpc>
            </a:pPr>
            <a:r>
              <a:rPr lang="en-US" altLang="zh-CN" sz="1200" b="1">
                <a:solidFill>
                  <a:schemeClr val="tx1"/>
                </a:solidFill>
                <a:sym typeface="+mn-ea"/>
              </a:rPr>
              <a:t>1. </a:t>
            </a:r>
            <a:r>
              <a:rPr lang="zh-CN" altLang="en-US" sz="1200" b="1">
                <a:solidFill>
                  <a:schemeClr val="tx1"/>
                </a:solidFill>
                <a:sym typeface="+mn-ea"/>
              </a:rPr>
              <a:t>实现变压器扩容，解决设备启动时或短时高负荷，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减少在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1192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号文实施后变压器的容量费及输配电费</a:t>
            </a:r>
            <a:r>
              <a:rPr lang="zh-CN" altLang="en-US" sz="1200" b="1">
                <a:solidFill>
                  <a:schemeClr val="tx1"/>
                </a:solidFill>
                <a:sym typeface="+mn-ea"/>
              </a:rPr>
              <a:t>，提高光伏绿电比例，节能降碳。</a:t>
            </a:r>
            <a:endParaRPr lang="zh-CN" altLang="en-US" sz="1200" b="1">
              <a:solidFill>
                <a:schemeClr val="tx1"/>
              </a:solidFill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b="1">
                <a:solidFill>
                  <a:schemeClr val="tx1"/>
                </a:solidFill>
                <a:sym typeface="+mn-ea"/>
              </a:rPr>
              <a:t>2. </a:t>
            </a:r>
            <a:r>
              <a:rPr lang="zh-CN" altLang="en-US" sz="1200" b="1">
                <a:solidFill>
                  <a:schemeClr val="tx1"/>
                </a:solidFill>
                <a:sym typeface="+mn-ea"/>
              </a:rPr>
              <a:t>比如该企业负荷绝大部分在</a:t>
            </a:r>
            <a:r>
              <a:rPr lang="en-US" altLang="zh-CN" sz="1200" b="1">
                <a:solidFill>
                  <a:schemeClr val="tx1"/>
                </a:solidFill>
                <a:sym typeface="+mn-ea"/>
              </a:rPr>
              <a:t>500KW</a:t>
            </a:r>
            <a:r>
              <a:rPr lang="zh-CN" altLang="en-US" sz="1200" b="1">
                <a:solidFill>
                  <a:schemeClr val="tx1"/>
                </a:solidFill>
                <a:sym typeface="+mn-ea"/>
              </a:rPr>
              <a:t>以下，偶尔有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超过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700KW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的短时负荷，按常规需配置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800KW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的变压器。</a:t>
            </a:r>
            <a:r>
              <a:rPr lang="zh-CN" altLang="en-US" sz="1200" b="1">
                <a:solidFill>
                  <a:schemeClr val="tx1"/>
                </a:solidFill>
                <a:sym typeface="+mn-ea"/>
              </a:rPr>
              <a:t>现在可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配置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500KW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变压器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+4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套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115KW/241KWH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的光储一体机</a:t>
            </a:r>
            <a:r>
              <a:rPr lang="zh-CN" altLang="en-US" sz="1200" b="1">
                <a:solidFill>
                  <a:schemeClr val="tx1"/>
                </a:solidFill>
                <a:sym typeface="+mn-ea"/>
              </a:rPr>
              <a:t>，</a:t>
            </a:r>
            <a:r>
              <a:rPr lang="en-US" altLang="zh-CN" sz="1200" b="1">
                <a:solidFill>
                  <a:schemeClr val="tx1"/>
                </a:solidFill>
                <a:sym typeface="+mn-ea"/>
              </a:rPr>
              <a:t>4</a:t>
            </a:r>
            <a:r>
              <a:rPr lang="zh-CN" altLang="en-US" sz="1200" b="1">
                <a:solidFill>
                  <a:schemeClr val="tx1"/>
                </a:solidFill>
                <a:sym typeface="+mn-ea"/>
              </a:rPr>
              <a:t>套光储一体机可和电网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功率合成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800KW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（逆变器输出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4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台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×115KW/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台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+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电网合成功率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4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台</a:t>
            </a:r>
            <a:r>
              <a:rPr lang="en-US" altLang="zh-CN" sz="1200" b="1">
                <a:solidFill>
                  <a:srgbClr val="FF0000"/>
                </a:solidFill>
                <a:sym typeface="+mn-ea"/>
              </a:rPr>
              <a:t>×85KW/</a:t>
            </a:r>
            <a:r>
              <a:rPr lang="zh-CN" altLang="en-US" sz="1200" b="1">
                <a:solidFill>
                  <a:srgbClr val="FF0000"/>
                </a:solidFill>
                <a:sym typeface="+mn-ea"/>
              </a:rPr>
              <a:t>台）长时运行</a:t>
            </a:r>
            <a:r>
              <a:rPr lang="zh-CN" altLang="en-US" sz="1200" b="1">
                <a:solidFill>
                  <a:schemeClr val="tx1"/>
                </a:solidFill>
                <a:sym typeface="+mn-ea"/>
              </a:rPr>
              <a:t>，有效降低变压器基本电费。</a:t>
            </a:r>
            <a:endParaRPr lang="zh-CN" altLang="en-US" sz="1200" b="1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335280" y="765810"/>
            <a:ext cx="11493500" cy="4406900"/>
          </a:xfrm>
          <a:prstGeom prst="rect">
            <a:avLst/>
          </a:prstGeom>
          <a:noFill/>
        </p:spPr>
        <p:txBody>
          <a:bodyPr wrap="square" rtlCol="0" anchor="t">
            <a:noAutofit/>
            <a:scene3d>
              <a:camera prst="orthographicFront"/>
              <a:lightRig rig="threePt" dir="t"/>
            </a:scene3d>
          </a:bodyPr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kumimoji="1"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上海市人民政府办公厅关于转发市发展改革委等五部门制订的《上海市鼓励购买和使用新能源汽车实施办法》的通知《沪府办规〔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2024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〕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18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号》，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上海市政府计划到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2027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年底前实现公交车、出租车全面新能源化，并通过《上海市交通领域大规模设施设备更新专项工作方案》等政策推动新能源汽车普及。</a:t>
            </a: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上海市城乡建设和交通发展研究院近日发布《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2024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年上海绿色交通发展年度报告》，记者从《报告》中获悉，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2024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年上海新能源汽车保有量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151.2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万辆；纯电动汽车持续为新能源汽车的主流，年度推广占比约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89%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；新能源汽车保有量中，纯电动汽车累计占比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71%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。环卫车辆、各类货运车辆均在逐步新能源电动化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中。</a:t>
            </a: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新能源车越来越多，导致传统加油站的汽柴油消费量逐步减少，收益下滑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。上海作为新能源推广重点城市，加油站站点转型为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加油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充电</a:t>
            </a:r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”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综合能源站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‌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是大势所趋，满足日益增加的充电需求，同时也能增加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收益。</a:t>
            </a: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但传统加油站原有电力系统多按加油设备设计，未预留充电桩所需的大功率负荷。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绝大部分站点需升级变压器或改造线路，面临审批周期长、改造成本高、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电网容量受限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等问题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‌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城市加油站</a:t>
            </a:r>
            <a:r>
              <a:rPr lang="en-US" altLang="zh-CN"/>
              <a:t>---</a:t>
            </a:r>
            <a:r>
              <a:rPr lang="zh-CN" altLang="en-US"/>
              <a:t>充电需求</a:t>
            </a:r>
            <a:r>
              <a:rPr lang="zh-CN" altLang="en-US"/>
              <a:t>分析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/>
          <p:nvPr/>
        </p:nvGraphicFramePr>
        <p:xfrm>
          <a:off x="260350" y="635000"/>
          <a:ext cx="11641455" cy="57492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5840"/>
                <a:gridCol w="4863046"/>
                <a:gridCol w="5772359"/>
              </a:tblGrid>
              <a:tr h="37401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endParaRPr lang="zh-CN" altLang="en-US" sz="1200" dirty="0">
                        <a:solidFill>
                          <a:schemeClr val="tx1"/>
                        </a:solidFill>
                        <a:ea typeface="微软雅黑" panose="020B050302020402020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ea typeface="微软雅黑" panose="020B0503020204020204" charset="-122"/>
                        </a:rPr>
                        <a:t>直流侧耦合</a:t>
                      </a:r>
                      <a:r>
                        <a:rPr lang="zh-CN" altLang="en-US" sz="1200" dirty="0">
                          <a:solidFill>
                            <a:srgbClr val="FF0000"/>
                          </a:solidFill>
                          <a:ea typeface="微软雅黑" panose="020B0503020204020204" charset="-122"/>
                        </a:rPr>
                        <a:t>（我司产品）</a:t>
                      </a:r>
                      <a:endParaRPr lang="zh-CN" altLang="en-US" sz="1200" dirty="0">
                        <a:solidFill>
                          <a:srgbClr val="FF0000"/>
                        </a:solidFill>
                        <a:ea typeface="微软雅黑" panose="020B050302020402020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ea typeface="微软雅黑" panose="020B0503020204020204" charset="-122"/>
                        </a:rPr>
                        <a:t>交流侧耦合（传统）</a:t>
                      </a:r>
                      <a:endParaRPr lang="zh-CN" altLang="en-US" sz="1200" dirty="0">
                        <a:solidFill>
                          <a:schemeClr val="tx1"/>
                        </a:solidFill>
                        <a:ea typeface="微软雅黑" panose="020B0503020204020204" charset="-122"/>
                      </a:endParaRPr>
                    </a:p>
                  </a:txBody>
                  <a:tcPr/>
                </a:tc>
              </a:tr>
              <a:tr h="407035">
                <a:tc rowSpan="2"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b="1" dirty="0">
                          <a:solidFill>
                            <a:schemeClr val="tx1"/>
                          </a:solidFill>
                          <a:ea typeface="微软雅黑" panose="020B0503020204020204" charset="-122"/>
                        </a:rPr>
                        <a:t>投资成本</a:t>
                      </a:r>
                      <a:endParaRPr lang="zh-CN" altLang="en-US" sz="1200" b="1" dirty="0">
                        <a:solidFill>
                          <a:schemeClr val="tx1"/>
                        </a:solidFill>
                        <a:ea typeface="微软雅黑" panose="020B0503020204020204" charset="-122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b="1" dirty="0">
                          <a:solidFill>
                            <a:srgbClr val="FF0000"/>
                          </a:solidFill>
                          <a:ea typeface="微软雅黑" panose="020B0503020204020204" charset="-122"/>
                        </a:rPr>
                        <a:t>低</a:t>
                      </a:r>
                      <a:endParaRPr lang="zh-CN" altLang="en-US" sz="1200" b="1" dirty="0">
                        <a:solidFill>
                          <a:srgbClr val="FF0000"/>
                        </a:solidFill>
                        <a:ea typeface="微软雅黑" panose="020B0503020204020204" charset="-122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b="1" dirty="0">
                          <a:solidFill>
                            <a:srgbClr val="FF0000"/>
                          </a:solidFill>
                          <a:ea typeface="微软雅黑" panose="020B0503020204020204" charset="-122"/>
                        </a:rPr>
                        <a:t>高</a:t>
                      </a:r>
                      <a:endParaRPr lang="zh-CN" altLang="en-US" sz="1200" b="1" dirty="0">
                        <a:solidFill>
                          <a:srgbClr val="FF0000"/>
                        </a:solidFill>
                        <a:ea typeface="微软雅黑" panose="020B0503020204020204" charset="-122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  <a:tr h="381000">
                <a:tc vMerge="1"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ea typeface="微软雅黑" panose="020B0503020204020204" charset="-122"/>
                        </a:rPr>
                        <a:t>无需相关设备，全部一体化设计</a:t>
                      </a:r>
                      <a:endParaRPr lang="zh-CN" altLang="en-US" sz="1200" dirty="0">
                        <a:solidFill>
                          <a:schemeClr val="tx1"/>
                        </a:solidFill>
                        <a:ea typeface="微软雅黑" panose="020B0503020204020204" charset="-122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200" dirty="0">
                          <a:solidFill>
                            <a:schemeClr val="tx1"/>
                          </a:solidFill>
                          <a:ea typeface="微软雅黑" panose="020B0503020204020204" charset="-122"/>
                          <a:sym typeface="+mn-ea"/>
                        </a:rPr>
                        <a:t>1.  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sym typeface="+mn-ea"/>
                        </a:rPr>
                        <a:t>需光伏逆变器、光伏并网柜、储能并网柜、复杂的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  <a:sym typeface="+mn-ea"/>
                        </a:rPr>
                        <a:t>EMS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sym typeface="+mn-ea"/>
                        </a:rPr>
                        <a:t>控制系统及通讯设备；</a:t>
                      </a:r>
                      <a:endParaRPr lang="zh-CN" altLang="en-US" sz="1200" dirty="0">
                        <a:solidFill>
                          <a:schemeClr val="tx1"/>
                        </a:solidFill>
                        <a:sym typeface="+mn-ea"/>
                      </a:endParaRPr>
                    </a:p>
                    <a:p>
                      <a:pPr algn="l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200" dirty="0">
                          <a:solidFill>
                            <a:schemeClr val="tx1"/>
                          </a:solidFill>
                          <a:sym typeface="+mn-ea"/>
                        </a:rPr>
                        <a:t>2. 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sym typeface="+mn-ea"/>
                        </a:rPr>
                        <a:t>针对并网光伏，电网要求安装能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可观、可测、可调、可控的设备来调节；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  <a:tr h="381000">
                <a:tc rowSpan="2"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b="1" dirty="0">
                          <a:solidFill>
                            <a:schemeClr val="tx1"/>
                          </a:solidFill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控制复杂度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b="1" dirty="0">
                          <a:solidFill>
                            <a:srgbClr val="FF0000"/>
                          </a:solidFill>
                          <a:ea typeface="微软雅黑" panose="020B0503020204020204" charset="-122"/>
                        </a:rPr>
                        <a:t>简单</a:t>
                      </a:r>
                      <a:endParaRPr lang="zh-CN" altLang="en-US" sz="1200" b="1" dirty="0">
                        <a:solidFill>
                          <a:srgbClr val="FF0000"/>
                        </a:solidFill>
                        <a:ea typeface="微软雅黑" panose="020B0503020204020204" charset="-122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b="1" dirty="0">
                          <a:solidFill>
                            <a:srgbClr val="FF0000"/>
                          </a:solidFill>
                          <a:ea typeface="微软雅黑" panose="020B0503020204020204" charset="-122"/>
                        </a:rPr>
                        <a:t>复杂</a:t>
                      </a:r>
                      <a:endParaRPr lang="zh-CN" altLang="en-US" sz="1200" b="1" dirty="0">
                        <a:solidFill>
                          <a:srgbClr val="FF0000"/>
                        </a:solidFill>
                        <a:ea typeface="微软雅黑" panose="020B0503020204020204" charset="-122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381000">
                <a:tc vMerge="1">
                  <a:tcPr/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ea typeface="微软雅黑" panose="020B0503020204020204" charset="-122"/>
                        </a:rPr>
                        <a:t>一体化设计，由本机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</a:rPr>
                        <a:t>EMS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</a:rPr>
                        <a:t>控制。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</a:rPr>
                        <a:t>储能类似蓄水池，光伏、风电可无需存储直接给负载供电，或和电池、电网任意结合给负载供电；当光伏、风力发电功率大于负载功率时，余电存入电池；当功率不够时，随时由电池或电网补充；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各系统互相独立，通讯连接，由第三方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EMS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来进行协调控制。比如</a:t>
                      </a:r>
                      <a:r>
                        <a:rPr lang="zh-CN" altLang="en-US" sz="1200" dirty="0">
                          <a:cs typeface="Arial" panose="020B0604020202020204" pitchFamily="34" charset="0"/>
                          <a:sym typeface="+mn-ea"/>
                        </a:rPr>
                        <a:t>电价高峰期间，储能放电模式中，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负载波动大，光伏发电大于负载功率，光伏余电上网或者红区无法上网，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EMS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控制光伏逆变器降功率发电、储能停止放电。</a:t>
                      </a:r>
                      <a:endParaRPr lang="zh-CN" altLang="en-US" sz="1200" dirty="0">
                        <a:solidFill>
                          <a:schemeClr val="tx1"/>
                        </a:solidFill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当负载快速波动、同时光伏因天气原因波动大，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EMS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极难控制，造成弃光，或导致供电异常；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381000">
                <a:tc rowSpan="2"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b="1" dirty="0">
                          <a:solidFill>
                            <a:schemeClr val="tx1"/>
                          </a:solidFill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收益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b="1" dirty="0">
                          <a:solidFill>
                            <a:srgbClr val="FF0000"/>
                          </a:solidFill>
                          <a:ea typeface="微软雅黑" panose="020B0503020204020204" charset="-122"/>
                        </a:rPr>
                        <a:t>高</a:t>
                      </a:r>
                      <a:endParaRPr lang="zh-CN" altLang="en-US" sz="1200" b="1" dirty="0">
                        <a:solidFill>
                          <a:srgbClr val="FF0000"/>
                        </a:solidFill>
                        <a:ea typeface="微软雅黑" panose="020B0503020204020204" charset="-122"/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b="1" dirty="0">
                          <a:solidFill>
                            <a:srgbClr val="FF0000"/>
                          </a:solidFill>
                          <a:ea typeface="微软雅黑" panose="020B0503020204020204" charset="-122"/>
                        </a:rPr>
                        <a:t>低</a:t>
                      </a:r>
                      <a:endParaRPr lang="zh-CN" altLang="en-US" sz="1200" b="1" dirty="0">
                        <a:solidFill>
                          <a:srgbClr val="FF0000"/>
                        </a:solidFill>
                        <a:ea typeface="微软雅黑" panose="020B0503020204020204" charset="-122"/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  <a:tr h="381000">
                <a:tc vMerge="1">
                  <a:tcPr/>
                </a:tc>
                <a:tc>
                  <a:txBody>
                    <a:bodyPr/>
                    <a:p>
                      <a:pPr marL="171450" indent="-171450" algn="l">
                        <a:lnSpc>
                          <a:spcPct val="150000"/>
                        </a:lnSpc>
                        <a:buFont typeface="Wingdings" panose="05000000000000000000" charset="0"/>
                        <a:buChar char="Ø"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ea typeface="微软雅黑" panose="020B0503020204020204" charset="-122"/>
                        </a:rPr>
                        <a:t>效率高：光伏发电直接直流侧进储能系统，边发边用或存到储能后再用，只需一次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</a:rPr>
                        <a:t>DC/DC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</a:rPr>
                        <a:t>转换，效率高；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 algn="l">
                        <a:lnSpc>
                          <a:spcPct val="150000"/>
                        </a:lnSpc>
                        <a:buFont typeface="Wingdings" panose="05000000000000000000" charset="0"/>
                        <a:buChar char="Ø"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</a:rPr>
                        <a:t>电价高峰期间余电存入储能，待负荷高时使用，收益会更好；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 algn="l">
                        <a:lnSpc>
                          <a:spcPct val="150000"/>
                        </a:lnSpc>
                        <a:buFont typeface="Wingdings" panose="05000000000000000000" charset="0"/>
                        <a:buChar char="Ø"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</a:rPr>
                        <a:t>光伏不并网，不受电网调控影响；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lnSpc>
                          <a:spcPct val="150000"/>
                        </a:lnSpc>
                        <a:buFont typeface="Wingdings" panose="05000000000000000000" charset="0"/>
                        <a:buChar char="Ø"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ea typeface="微软雅黑" panose="020B0503020204020204" charset="-122"/>
                        </a:rPr>
                        <a:t>效率低：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光伏余电通过光伏逆变器转换成交流电、交流电再通过储能逆变器存到储能，对比直流侧耦合效率损失超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10%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；</a:t>
                      </a:r>
                      <a:endParaRPr lang="zh-CN" altLang="en-US" sz="1200" dirty="0">
                        <a:solidFill>
                          <a:schemeClr val="tx1"/>
                        </a:solidFill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 marL="171450" indent="-171450" algn="l">
                        <a:lnSpc>
                          <a:spcPct val="150000"/>
                        </a:lnSpc>
                        <a:buFont typeface="Wingdings" panose="05000000000000000000" charset="0"/>
                        <a:buChar char="Ø"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电价高峰期间，负载波动大，光伏余电低价卖给电网、红区弃光；</a:t>
                      </a:r>
                      <a:endParaRPr lang="zh-CN" altLang="en-US" sz="1200" dirty="0">
                        <a:solidFill>
                          <a:schemeClr val="tx1"/>
                        </a:solidFill>
                        <a:cs typeface="Arial" panose="020B0604020202020204" pitchFamily="34" charset="0"/>
                        <a:sym typeface="+mn-ea"/>
                      </a:endParaRPr>
                    </a:p>
                    <a:p>
                      <a:pPr marL="171450" indent="-171450" algn="l">
                        <a:lnSpc>
                          <a:spcPct val="150000"/>
                        </a:lnSpc>
                        <a:buFont typeface="Wingdings" panose="05000000000000000000" charset="0"/>
                        <a:buChar char="Ø"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cs typeface="Arial" panose="020B0604020202020204" pitchFamily="34" charset="0"/>
                          <a:sym typeface="+mn-ea"/>
                        </a:rPr>
                        <a:t>电网要求光伏可观、可测、可调、可控，被调控影响光伏发电收益；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200" b="1" dirty="0">
                          <a:solidFill>
                            <a:schemeClr val="tx1"/>
                          </a:solidFill>
                          <a:ea typeface="微软雅黑" panose="020B0503020204020204" charset="-122"/>
                          <a:cs typeface="Arial" panose="020B0604020202020204" pitchFamily="34" charset="0"/>
                          <a:sym typeface="+mn-ea"/>
                        </a:rPr>
                        <a:t>其他功能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 marL="171450" indent="-171450" algn="l">
                        <a:lnSpc>
                          <a:spcPct val="150000"/>
                        </a:lnSpc>
                        <a:buFont typeface="Wingdings" panose="05000000000000000000" charset="0"/>
                        <a:buChar char="Ø"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ea typeface="微软雅黑" panose="020B0503020204020204" charset="-122"/>
                          <a:sym typeface="+mn-ea"/>
                        </a:rPr>
                        <a:t>零毫秒切换的并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  <a:sym typeface="+mn-ea"/>
                        </a:rPr>
                        <a:t>/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sym typeface="+mn-ea"/>
                        </a:rPr>
                        <a:t>离网、构网型逆变器，解决电源闪断问题；</a:t>
                      </a:r>
                      <a:endParaRPr lang="zh-CN" altLang="en-US" sz="1200" dirty="0">
                        <a:solidFill>
                          <a:schemeClr val="tx1"/>
                        </a:solidFill>
                        <a:sym typeface="+mn-ea"/>
                      </a:endParaRPr>
                    </a:p>
                    <a:p>
                      <a:pPr marL="171450" indent="-171450" algn="l">
                        <a:lnSpc>
                          <a:spcPct val="150000"/>
                        </a:lnSpc>
                        <a:buFont typeface="Wingdings" panose="05000000000000000000" charset="0"/>
                        <a:buChar char="Ø"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</a:rPr>
                        <a:t>电网故障时零毫秒切换为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</a:rPr>
                        <a:t>UPS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</a:rPr>
                        <a:t>电源模式；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 algn="l">
                        <a:lnSpc>
                          <a:spcPct val="150000"/>
                        </a:lnSpc>
                        <a:buFont typeface="Wingdings" panose="05000000000000000000" charset="0"/>
                        <a:buChar char="Ø"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</a:rPr>
                        <a:t>实现变压器扩容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sym typeface="+mn-ea"/>
                        </a:rPr>
                        <a:t>（变压器功率+储能功率）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</a:rPr>
                        <a:t>；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Font typeface="Wingdings" panose="05000000000000000000" charset="0"/>
                      </a:pPr>
                      <a:r>
                        <a:rPr lang="zh-CN" altLang="en-US" sz="1200" dirty="0">
                          <a:solidFill>
                            <a:schemeClr val="tx1"/>
                          </a:solidFill>
                          <a:ea typeface="微软雅黑" panose="020B0503020204020204" charset="-122"/>
                          <a:sym typeface="+mn-ea"/>
                        </a:rPr>
                        <a:t>跟网型逆变器、跟网型储能，无法实现变压器扩容、作为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  <a:sym typeface="+mn-ea"/>
                        </a:rPr>
                        <a:t>UPS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sym typeface="+mn-ea"/>
                        </a:rPr>
                        <a:t>备用电源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交流侧耦合、直流侧耦合</a:t>
            </a:r>
            <a:r>
              <a:rPr lang="en-US" altLang="zh-CN">
                <a:sym typeface="+mn-ea"/>
              </a:rPr>
              <a:t>  </a:t>
            </a:r>
            <a:r>
              <a:rPr lang="zh-CN" altLang="en-US">
                <a:sym typeface="+mn-ea"/>
              </a:rPr>
              <a:t>光储系统比较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1363345" y="2853055"/>
            <a:ext cx="9631680" cy="808990"/>
          </a:xfrm>
        </p:spPr>
        <p:txBody>
          <a:bodyPr>
            <a:noAutofit/>
          </a:bodyPr>
          <a:p>
            <a:pPr algn="ctr"/>
            <a:r>
              <a:rPr lang="zh-CN" altLang="en-US" sz="4000">
                <a:sym typeface="+mn-ea"/>
              </a:rPr>
              <a:t>晖盛风光储充一体</a:t>
            </a:r>
            <a:r>
              <a:rPr lang="en-US" altLang="zh-CN" sz="4000">
                <a:sym typeface="+mn-ea"/>
              </a:rPr>
              <a:t> </a:t>
            </a:r>
            <a:r>
              <a:rPr lang="zh-CN" altLang="en-US" sz="4000">
                <a:sym typeface="+mn-ea"/>
              </a:rPr>
              <a:t>智能微电网产品特点</a:t>
            </a:r>
            <a:endParaRPr lang="zh-CN" altLang="en-US" sz="4000">
              <a:sym typeface="+mn-e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构网型光储充一体机电气功能图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880350" y="980440"/>
            <a:ext cx="4216400" cy="49517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kumimoji="1" lang="zh-CN" altLang="en-US" sz="1400" dirty="0">
                <a:solidFill>
                  <a:schemeClr val="tx1"/>
                </a:solidFill>
                <a:cs typeface="Arial" panose="020B0604020202020204" pitchFamily="34" charset="0"/>
              </a:rPr>
              <a:t>产品主要特点：</a:t>
            </a:r>
            <a:endParaRPr kumimoji="1" lang="zh-CN" altLang="en-US" sz="14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1. 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构网型</a:t>
            </a:r>
            <a:r>
              <a:rPr kumimoji="1"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风光柴储充一体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混合逆变器；</a:t>
            </a:r>
            <a:r>
              <a:rPr lang="zh-CN" altLang="en-US" sz="14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光伏、风电无需通过光伏逆变器，不受现有变压器容量限制，直接直流侧接入储能系统，边发边用，或者存到储能系统待晚上高峰</a:t>
            </a:r>
            <a:r>
              <a:rPr lang="en-US" altLang="zh-CN" sz="14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/</a:t>
            </a:r>
            <a:r>
              <a:rPr lang="zh-CN" altLang="en-US" sz="14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尖峰时使用。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2. 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可光伏、风力、储能电池、应急发电机、电网任意组合，零毫秒切换给负载供电；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3. 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当电网中断时，储能系统零毫秒切换当做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UPS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备用电源使用，并不断由光伏、风力、柴油发电机提供电力来支撑；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4. 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零毫秒切换电力电子技术，解决外部电网扰动产生的电压波动，重要负载解决供电闪断问题（要求电源闪断小于</a:t>
            </a:r>
            <a:r>
              <a:rPr lang="en-US" altLang="zh-CN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3ms</a:t>
            </a:r>
            <a:r>
              <a:rPr lang="zh-CN" altLang="en-US" sz="14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）；</a:t>
            </a:r>
            <a:endParaRPr lang="zh-CN" altLang="en-US" sz="14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algn="just">
              <a:lnSpc>
                <a:spcPct val="150000"/>
              </a:lnSpc>
              <a:buFont typeface="Wingdings" panose="05000000000000000000" charset="0"/>
            </a:pPr>
            <a:r>
              <a:rPr lang="en-US" altLang="zh-CN" sz="1400">
                <a:solidFill>
                  <a:schemeClr val="tx1"/>
                </a:solidFill>
                <a:cs typeface="Arial" panose="020B0604020202020204" pitchFamily="34" charset="0"/>
              </a:rPr>
              <a:t>5. </a:t>
            </a:r>
            <a:r>
              <a:rPr lang="zh-CN" altLang="en-US" sz="1400">
                <a:solidFill>
                  <a:schemeClr val="tx1"/>
                </a:solidFill>
                <a:cs typeface="Arial" panose="020B0604020202020204" pitchFamily="34" charset="0"/>
              </a:rPr>
              <a:t>可构建不同容量的离网、智能微电网系统；</a:t>
            </a:r>
            <a:endParaRPr lang="zh-CN" altLang="en-US" sz="140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pic>
        <p:nvPicPr>
          <p:cNvPr id="8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908685"/>
            <a:ext cx="7447915" cy="5266055"/>
          </a:xfrm>
          <a:prstGeom prst="rect">
            <a:avLst/>
          </a:prstGeom>
          <a:ln w="9525" cap="flat" cmpd="sng" algn="ctr">
            <a:solidFill>
              <a:sysClr val="window" lastClr="FFFFFF">
                <a:lumMod val="50000"/>
              </a:sysClr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构网型光储充一体机电气功能图</a:t>
            </a:r>
            <a:endParaRPr lang="zh-CN" altLang="en-US"/>
          </a:p>
        </p:txBody>
      </p:sp>
      <p:pic>
        <p:nvPicPr>
          <p:cNvPr id="9" name="图片 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940" y="720725"/>
            <a:ext cx="7937500" cy="5614035"/>
          </a:xfrm>
          <a:prstGeom prst="rect">
            <a:avLst/>
          </a:prstGeom>
          <a:ln w="9525" cap="flat" cmpd="sng" algn="ctr">
            <a:solidFill>
              <a:sysClr val="window" lastClr="FFFFFF">
                <a:lumMod val="50000"/>
              </a:sysClr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kumimoji="1" lang="zh-CN" altLang="en-US" b="1" dirty="0">
                <a:solidFill>
                  <a:schemeClr val="tx1"/>
                </a:solidFill>
                <a:latin typeface="Segoe UI" panose="020B0502040204020203" charset="0"/>
                <a:sym typeface="+mn-ea"/>
              </a:rPr>
              <a:t>直流耦合构网型风光柴储充一体混合储能系统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824825" y="775315"/>
            <a:ext cx="47498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zh-CN" altLang="en-US" b="1" dirty="0">
                <a:solidFill>
                  <a:srgbClr val="FF0000"/>
                </a:solidFill>
                <a:latin typeface="Segoe UI" panose="020B0502040204020203" charset="0"/>
                <a:sym typeface="+mn-ea"/>
              </a:rPr>
              <a:t>风光柴储充一体，全栈</a:t>
            </a:r>
            <a:r>
              <a:rPr kumimoji="1" lang="en-US" altLang="zh-CN" b="1" dirty="0">
                <a:solidFill>
                  <a:srgbClr val="FF0000"/>
                </a:solidFill>
                <a:latin typeface="Segoe UI" panose="020B0502040204020203" charset="0"/>
                <a:sym typeface="+mn-ea"/>
              </a:rPr>
              <a:t>100%</a:t>
            </a:r>
            <a:r>
              <a:rPr kumimoji="1" lang="zh-CN" altLang="en-US" b="1" dirty="0">
                <a:solidFill>
                  <a:srgbClr val="FF0000"/>
                </a:solidFill>
                <a:latin typeface="Segoe UI" panose="020B0502040204020203" charset="0"/>
                <a:sym typeface="+mn-ea"/>
              </a:rPr>
              <a:t>自研，</a:t>
            </a:r>
            <a:r>
              <a:rPr kumimoji="1" lang="en-US" altLang="zh-CN" b="1" dirty="0">
                <a:solidFill>
                  <a:srgbClr val="FF0000"/>
                </a:solidFill>
                <a:latin typeface="Segoe UI" panose="020B0502040204020203" charset="0"/>
                <a:sym typeface="+mn-ea"/>
              </a:rPr>
              <a:t>3S</a:t>
            </a:r>
            <a:r>
              <a:rPr kumimoji="1" lang="zh-CN" altLang="en-US" b="1" dirty="0">
                <a:solidFill>
                  <a:srgbClr val="FF0000"/>
                </a:solidFill>
                <a:latin typeface="Segoe UI" panose="020B0502040204020203" charset="0"/>
                <a:sym typeface="+mn-ea"/>
              </a:rPr>
              <a:t>融合</a:t>
            </a:r>
            <a:endParaRPr kumimoji="1" lang="en-US" altLang="zh-CN" b="1" dirty="0">
              <a:solidFill>
                <a:srgbClr val="FF0000"/>
              </a:solidFill>
              <a:latin typeface="Segoe UI" panose="020B0502040204020203" charset="0"/>
              <a:sym typeface="+mn-ea"/>
            </a:endParaRPr>
          </a:p>
          <a:p>
            <a:pPr algn="ctr">
              <a:lnSpc>
                <a:spcPct val="100000"/>
              </a:lnSpc>
            </a:pPr>
            <a:endParaRPr kumimoji="1" lang="en-US" altLang="zh-CN" b="1" dirty="0">
              <a:solidFill>
                <a:srgbClr val="FF0000"/>
              </a:solidFill>
              <a:latin typeface="Segoe UI" panose="020B0502040204020203" charset="0"/>
              <a:sym typeface="+mn-ea"/>
            </a:endParaRPr>
          </a:p>
          <a:p>
            <a:pPr algn="ctr">
              <a:lnSpc>
                <a:spcPct val="100000"/>
              </a:lnSpc>
            </a:pPr>
            <a:r>
              <a:rPr kumimoji="1" lang="zh-CN" altLang="en-US" b="1" dirty="0">
                <a:solidFill>
                  <a:srgbClr val="FF0000"/>
                </a:solidFill>
                <a:latin typeface="Segoe UI" panose="020B0502040204020203" charset="0"/>
                <a:sym typeface="+mn-ea"/>
              </a:rPr>
              <a:t>深度融合电力电子和电化学技术</a:t>
            </a:r>
            <a:endParaRPr kumimoji="1" lang="zh-CN" altLang="en-US" b="1" dirty="0">
              <a:solidFill>
                <a:srgbClr val="FF0000"/>
              </a:solidFill>
              <a:latin typeface="Segoe UI" panose="020B0502040204020203" charset="0"/>
              <a:sym typeface="+mn-ea"/>
            </a:endParaRPr>
          </a:p>
        </p:txBody>
      </p:sp>
      <p:cxnSp>
        <p:nvCxnSpPr>
          <p:cNvPr id="20" name="Connector: Elbow 19"/>
          <p:cNvCxnSpPr/>
          <p:nvPr/>
        </p:nvCxnSpPr>
        <p:spPr>
          <a:xfrm rot="10800000">
            <a:off x="3410803" y="1547506"/>
            <a:ext cx="891116" cy="747434"/>
          </a:xfrm>
          <a:prstGeom prst="bentConnector3">
            <a:avLst>
              <a:gd name="adj1" fmla="val 50000"/>
            </a:avLst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19"/>
          <p:cNvCxnSpPr/>
          <p:nvPr/>
        </p:nvCxnSpPr>
        <p:spPr>
          <a:xfrm flipV="1">
            <a:off x="8234680" y="1519095"/>
            <a:ext cx="858520" cy="768603"/>
          </a:xfrm>
          <a:prstGeom prst="bentConnector3">
            <a:avLst>
              <a:gd name="adj1" fmla="val 50000"/>
            </a:avLst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18"/>
          <p:cNvSpPr/>
          <p:nvPr/>
        </p:nvSpPr>
        <p:spPr>
          <a:xfrm>
            <a:off x="9221470" y="1254125"/>
            <a:ext cx="2468880" cy="5232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单套系统电池额定容量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48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- 241kWh</a:t>
            </a:r>
            <a:endParaRPr kumimoji="1" lang="en-US" altLang="zh-CN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长寿命高压磷酸铁锂电池</a:t>
            </a:r>
            <a:endParaRPr kumimoji="1" lang="zh-CN" altLang="en-US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</p:txBody>
      </p:sp>
      <p:cxnSp>
        <p:nvCxnSpPr>
          <p:cNvPr id="26" name="Connector: Elbow 19"/>
          <p:cNvCxnSpPr/>
          <p:nvPr/>
        </p:nvCxnSpPr>
        <p:spPr>
          <a:xfrm rot="10800000" flipV="1">
            <a:off x="3467100" y="2846070"/>
            <a:ext cx="841375" cy="3175"/>
          </a:xfrm>
          <a:prstGeom prst="bentConnector2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19"/>
          <p:cNvCxnSpPr/>
          <p:nvPr/>
        </p:nvCxnSpPr>
        <p:spPr>
          <a:xfrm rot="10800000" flipV="1">
            <a:off x="3516630" y="3742055"/>
            <a:ext cx="773430" cy="3175"/>
          </a:xfrm>
          <a:prstGeom prst="bentConnector3">
            <a:avLst>
              <a:gd name="adj1" fmla="val 49918"/>
            </a:avLst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18"/>
          <p:cNvSpPr/>
          <p:nvPr/>
        </p:nvSpPr>
        <p:spPr>
          <a:xfrm>
            <a:off x="294005" y="3402965"/>
            <a:ext cx="3023870" cy="61912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支持柴油发电机、汽油发电机或风力发电机</a:t>
            </a:r>
            <a:endParaRPr kumimoji="1" lang="en-US" altLang="zh-CN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直接接入，打造“风光柴储”系统</a:t>
            </a:r>
            <a:endParaRPr kumimoji="1" lang="zh-CN" altLang="en-US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</p:txBody>
      </p:sp>
      <p:cxnSp>
        <p:nvCxnSpPr>
          <p:cNvPr id="36" name="Connector: Elbow 19"/>
          <p:cNvCxnSpPr/>
          <p:nvPr/>
        </p:nvCxnSpPr>
        <p:spPr>
          <a:xfrm flipV="1">
            <a:off x="8229600" y="2820670"/>
            <a:ext cx="788670" cy="3810"/>
          </a:xfrm>
          <a:prstGeom prst="bentConnector3">
            <a:avLst>
              <a:gd name="adj1" fmla="val 50081"/>
            </a:avLst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18"/>
          <p:cNvSpPr/>
          <p:nvPr/>
        </p:nvSpPr>
        <p:spPr>
          <a:xfrm>
            <a:off x="9221470" y="2043430"/>
            <a:ext cx="2785110" cy="140779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单台额定输出功率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 20 -115 kW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， 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150%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最大</a:t>
            </a:r>
            <a:endParaRPr kumimoji="1" lang="zh-CN" altLang="en-US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过载；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150%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不平衡负载带载能力</a:t>
            </a:r>
            <a:endParaRPr kumimoji="1" lang="en-US" altLang="zh-CN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可最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115KW+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电网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85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W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，合计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200KW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供电</a:t>
            </a:r>
            <a:endParaRPr kumimoji="1" lang="zh-CN" altLang="en-US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谐波治理，提高电能质量</a:t>
            </a:r>
            <a:endParaRPr kumimoji="1" lang="zh-CN" altLang="en-US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</p:txBody>
      </p:sp>
      <p:sp>
        <p:nvSpPr>
          <p:cNvPr id="43" name="Rectangle 18"/>
          <p:cNvSpPr/>
          <p:nvPr/>
        </p:nvSpPr>
        <p:spPr>
          <a:xfrm>
            <a:off x="9221470" y="3413125"/>
            <a:ext cx="2654300" cy="53022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fontAlgn="auto">
              <a:lnSpc>
                <a:spcPct val="150000"/>
              </a:lnSpc>
            </a:pP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150%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直流侧光伏超配，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8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-16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路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MPPT</a:t>
            </a:r>
            <a:endParaRPr kumimoji="1" lang="en-US" altLang="zh-CN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柴油发电机输入管理和能量优化</a:t>
            </a:r>
            <a:endParaRPr kumimoji="1" lang="zh-CN" altLang="en-US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</p:txBody>
      </p:sp>
      <p:cxnSp>
        <p:nvCxnSpPr>
          <p:cNvPr id="45" name="Connector: Elbow 19"/>
          <p:cNvCxnSpPr/>
          <p:nvPr/>
        </p:nvCxnSpPr>
        <p:spPr>
          <a:xfrm rot="10800000" flipV="1">
            <a:off x="3444880" y="4490522"/>
            <a:ext cx="822960" cy="545008"/>
          </a:xfrm>
          <a:prstGeom prst="bentConnector3">
            <a:avLst>
              <a:gd name="adj1" fmla="val 50000"/>
            </a:avLst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18"/>
          <p:cNvSpPr/>
          <p:nvPr/>
        </p:nvSpPr>
        <p:spPr>
          <a:xfrm>
            <a:off x="293803" y="4168436"/>
            <a:ext cx="2824798" cy="198218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更高配置</a:t>
            </a:r>
            <a:endParaRPr kumimoji="1" lang="en-US" altLang="zh-CN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国内唯一 </a:t>
            </a: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0 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毫秒不间断切换技术，保护重要设备</a:t>
            </a:r>
            <a:endParaRPr kumimoji="1" lang="en-US" altLang="zh-CN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电池低温加热，无惧低温</a:t>
            </a:r>
            <a:endParaRPr kumimoji="1" lang="en-US" altLang="zh-CN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II+III 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级防雷</a:t>
            </a:r>
            <a:endParaRPr kumimoji="1" lang="en-US" altLang="zh-CN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IP65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防护设计，室外安装更放心</a:t>
            </a:r>
            <a:endParaRPr kumimoji="1" lang="en-US" altLang="zh-CN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光伏组件除雪功能</a:t>
            </a:r>
            <a:endParaRPr kumimoji="1" lang="en-US" altLang="zh-CN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7</a:t>
            </a: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英寸触摸屏让控制操作更简单</a:t>
            </a:r>
            <a:endParaRPr kumimoji="1" lang="zh-CN" altLang="en-US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</p:txBody>
      </p:sp>
      <p:cxnSp>
        <p:nvCxnSpPr>
          <p:cNvPr id="54" name="Connector: Elbow 19"/>
          <p:cNvCxnSpPr/>
          <p:nvPr/>
        </p:nvCxnSpPr>
        <p:spPr>
          <a:xfrm>
            <a:off x="8256270" y="4220845"/>
            <a:ext cx="873125" cy="762000"/>
          </a:xfrm>
          <a:prstGeom prst="bentConnector3">
            <a:avLst>
              <a:gd name="adj1" fmla="val 50036"/>
            </a:avLst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18"/>
          <p:cNvSpPr/>
          <p:nvPr/>
        </p:nvSpPr>
        <p:spPr>
          <a:xfrm>
            <a:off x="9173107" y="4275078"/>
            <a:ext cx="1934053" cy="21544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fontAlgn="auto"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电池容量，输出功率和光伏功率自由搭配</a:t>
            </a:r>
            <a:endParaRPr kumimoji="1" lang="en-US" altLang="zh-CN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 fontAlgn="auto"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更多长时储能方案</a:t>
            </a:r>
            <a:endParaRPr kumimoji="1" lang="zh-CN" altLang="en-US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221366" y="4772600"/>
            <a:ext cx="2883548" cy="1023037"/>
          </a:xfrm>
          <a:prstGeom prst="rect">
            <a:avLst/>
          </a:prstGeom>
        </p:spPr>
        <p:txBody>
          <a:bodyPr wrap="square" lIns="0">
            <a:no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kumimoji="1" lang="zh-CN" altLang="en-US" sz="13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系统级黑启动</a:t>
            </a:r>
            <a:endParaRPr kumimoji="1" lang="en-US" altLang="zh-CN" sz="13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电池能量均衡分配管理与环流抑制技术 ，确保</a:t>
            </a:r>
            <a:r>
              <a:rPr kumimoji="1" lang="zh-CN" altLang="en-US" sz="13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电芯一致性、</a:t>
            </a:r>
            <a:r>
              <a:rPr kumimoji="1" lang="en-US" altLang="zh-CN" sz="13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PACK</a:t>
            </a:r>
            <a:r>
              <a:rPr kumimoji="1" lang="zh-CN" altLang="en-US" sz="13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一致性</a:t>
            </a:r>
            <a:endParaRPr kumimoji="1" lang="zh-CN" altLang="en-US" sz="13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</p:txBody>
      </p:sp>
      <p:sp>
        <p:nvSpPr>
          <p:cNvPr id="29" name="object 16"/>
          <p:cNvSpPr txBox="1"/>
          <p:nvPr/>
        </p:nvSpPr>
        <p:spPr>
          <a:xfrm>
            <a:off x="288410" y="783622"/>
            <a:ext cx="3029585" cy="1397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 marR="5080" algn="just">
              <a:lnSpc>
                <a:spcPct val="150000"/>
              </a:lnSpc>
              <a:spcBef>
                <a:spcPts val="100"/>
              </a:spcBef>
            </a:pPr>
            <a:r>
              <a:rPr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七合一</a:t>
            </a:r>
            <a:r>
              <a:rPr sz="1200" b="1" spc="-5" dirty="0">
                <a:solidFill>
                  <a:schemeClr val="tx1"/>
                </a:solidFill>
                <a:latin typeface="Segoe UI" panose="020B0502040204020203"/>
                <a:cs typeface="Segoe UI" panose="020B0502040204020203"/>
              </a:rPr>
              <a:t>ALL</a:t>
            </a:r>
            <a:r>
              <a:rPr sz="1200" b="1" spc="-10" dirty="0">
                <a:solidFill>
                  <a:schemeClr val="tx1"/>
                </a:solidFill>
                <a:latin typeface="Segoe UI" panose="020B0502040204020203"/>
                <a:cs typeface="Segoe UI" panose="020B0502040204020203"/>
              </a:rPr>
              <a:t>-</a:t>
            </a:r>
            <a:r>
              <a:rPr sz="1200" b="1" dirty="0">
                <a:solidFill>
                  <a:schemeClr val="tx1"/>
                </a:solidFill>
                <a:latin typeface="Segoe UI" panose="020B0502040204020203"/>
                <a:cs typeface="Segoe UI" panose="020B0502040204020203"/>
              </a:rPr>
              <a:t>IN</a:t>
            </a:r>
            <a:r>
              <a:rPr sz="1200" b="1" spc="-10" dirty="0">
                <a:solidFill>
                  <a:schemeClr val="tx1"/>
                </a:solidFill>
                <a:latin typeface="Segoe UI" panose="020B0502040204020203"/>
                <a:cs typeface="Segoe UI" panose="020B0502040204020203"/>
              </a:rPr>
              <a:t>-</a:t>
            </a:r>
            <a:r>
              <a:rPr sz="1200" b="1" dirty="0">
                <a:solidFill>
                  <a:schemeClr val="tx1"/>
                </a:solidFill>
                <a:latin typeface="Segoe UI" panose="020B0502040204020203"/>
                <a:cs typeface="Segoe UI" panose="020B0502040204020203"/>
              </a:rPr>
              <a:t>ON</a:t>
            </a:r>
            <a:r>
              <a:rPr sz="1200" b="1" spc="-5" dirty="0">
                <a:solidFill>
                  <a:schemeClr val="tx1"/>
                </a:solidFill>
                <a:latin typeface="Segoe UI" panose="020B0502040204020203"/>
                <a:cs typeface="Segoe UI" panose="020B0502040204020203"/>
              </a:rPr>
              <a:t>E</a:t>
            </a:r>
            <a:r>
              <a:rPr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设计，</a:t>
            </a:r>
            <a:r>
              <a:rPr lang="zh-CN"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风光柴储充</a:t>
            </a:r>
            <a:r>
              <a:rPr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一体</a:t>
            </a:r>
            <a:r>
              <a:rPr lang="zh-CN"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混合</a:t>
            </a:r>
            <a:r>
              <a:rPr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逆变器， 磷酸铁锂电池</a:t>
            </a:r>
            <a:r>
              <a:rPr sz="1200" b="1" spc="-5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，</a:t>
            </a:r>
            <a:r>
              <a:rPr sz="1200" b="1" spc="-5" dirty="0">
                <a:solidFill>
                  <a:schemeClr val="tx1"/>
                </a:solidFill>
                <a:latin typeface="Segoe UI" panose="020B0502040204020203"/>
                <a:cs typeface="Segoe UI" panose="020B0502040204020203"/>
              </a:rPr>
              <a:t>BMS</a:t>
            </a:r>
            <a:r>
              <a:rPr sz="1200" b="1" spc="-5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，</a:t>
            </a:r>
            <a:r>
              <a:rPr sz="1200" b="1" spc="-5" dirty="0">
                <a:solidFill>
                  <a:schemeClr val="tx1"/>
                </a:solidFill>
                <a:latin typeface="Segoe UI" panose="020B0502040204020203"/>
                <a:cs typeface="Segoe UI" panose="020B0502040204020203"/>
              </a:rPr>
              <a:t>EMS</a:t>
            </a:r>
            <a:r>
              <a:rPr sz="1200" b="1" spc="-5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，</a:t>
            </a:r>
            <a:r>
              <a:rPr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冷却系统，</a:t>
            </a:r>
            <a:r>
              <a:rPr lang="zh-CN"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油机输入模块，</a:t>
            </a:r>
            <a:r>
              <a:rPr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消防系统，</a:t>
            </a:r>
            <a:r>
              <a:rPr sz="1200" b="1" spc="-10" dirty="0">
                <a:solidFill>
                  <a:schemeClr val="tx1"/>
                </a:solidFill>
                <a:latin typeface="Segoe UI" panose="020B0502040204020203"/>
                <a:cs typeface="Segoe UI" panose="020B0502040204020203"/>
              </a:rPr>
              <a:t>P</a:t>
            </a:r>
            <a:r>
              <a:rPr sz="1200" b="1" dirty="0">
                <a:solidFill>
                  <a:schemeClr val="tx1"/>
                </a:solidFill>
                <a:latin typeface="Segoe UI" panose="020B0502040204020203"/>
                <a:cs typeface="Segoe UI" panose="020B0502040204020203"/>
              </a:rPr>
              <a:t>D</a:t>
            </a:r>
            <a:r>
              <a:rPr sz="1200" b="1" spc="-5" dirty="0">
                <a:solidFill>
                  <a:schemeClr val="tx1"/>
                </a:solidFill>
                <a:latin typeface="Segoe UI" panose="020B0502040204020203"/>
                <a:cs typeface="Segoe UI" panose="020B0502040204020203"/>
              </a:rPr>
              <a:t>U</a:t>
            </a:r>
            <a:r>
              <a:rPr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全部集成于一个机柜中，</a:t>
            </a:r>
            <a:r>
              <a:rPr lang="zh-CN"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提供完整解决方案，</a:t>
            </a:r>
            <a:r>
              <a:rPr lang="zh-CN"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系统整体性强，</a:t>
            </a:r>
            <a:r>
              <a:rPr lang="zh-CN"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安装施工方便，</a:t>
            </a:r>
            <a:r>
              <a:rPr sz="1200" b="1" dirty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rPr>
              <a:t>成本更低</a:t>
            </a:r>
            <a:endParaRPr sz="1200" b="1" dirty="0">
              <a:solidFill>
                <a:schemeClr val="tx1"/>
              </a:solidFill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object 16"/>
          <p:cNvSpPr txBox="1"/>
          <p:nvPr/>
        </p:nvSpPr>
        <p:spPr>
          <a:xfrm>
            <a:off x="294005" y="2510790"/>
            <a:ext cx="3117215" cy="843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tx1"/>
                </a:solidFill>
                <a:latin typeface="Segoe UI" panose="020B0502040204020203" charset="0"/>
                <a:cs typeface="Segoe UI" panose="020B0502040204020203" charset="0"/>
                <a:sym typeface="+mn-ea"/>
              </a:rPr>
              <a:t>混合支持光伏组件、风力直接接入储能系统中，解决光伏并网难题，获得更高的转换效率及收益</a:t>
            </a:r>
            <a:endParaRPr kumimoji="1" lang="zh-CN" altLang="en-US" sz="1200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</p:txBody>
      </p:sp>
      <p:cxnSp>
        <p:nvCxnSpPr>
          <p:cNvPr id="10" name="Connector: Elbow 19"/>
          <p:cNvCxnSpPr/>
          <p:nvPr/>
        </p:nvCxnSpPr>
        <p:spPr>
          <a:xfrm flipV="1">
            <a:off x="8248650" y="3692525"/>
            <a:ext cx="788670" cy="3810"/>
          </a:xfrm>
          <a:prstGeom prst="bentConnector3">
            <a:avLst>
              <a:gd name="adj1" fmla="val 50081"/>
            </a:avLst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bject 4"/>
          <p:cNvSpPr txBox="1"/>
          <p:nvPr/>
        </p:nvSpPr>
        <p:spPr>
          <a:xfrm>
            <a:off x="3618230" y="5381625"/>
            <a:ext cx="5168265" cy="945515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p>
            <a:pPr marL="12700" algn="dist">
              <a:lnSpc>
                <a:spcPct val="150000"/>
              </a:lnSpc>
              <a:spcBef>
                <a:spcPts val="100"/>
              </a:spcBef>
            </a:pPr>
            <a:r>
              <a:rPr lang="zh-CN" sz="1600" b="1" dirty="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风力、光伏、储能电池、外部电网可根据需要任意组合给负载供电，并</a:t>
            </a:r>
            <a:r>
              <a:rPr lang="en-US" altLang="zh-CN" sz="1600" b="1" dirty="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/</a:t>
            </a:r>
            <a:r>
              <a:rPr lang="zh-CN" altLang="en-US" sz="1600" b="1" dirty="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构网型</a:t>
            </a:r>
            <a:r>
              <a:rPr lang="zh-CN" sz="1600" b="1" dirty="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逆变器零毫秒自动切换</a:t>
            </a:r>
            <a:endParaRPr lang="zh-CN" sz="1600" b="1" dirty="0">
              <a:solidFill>
                <a:srgbClr val="FF0000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2700" algn="dist">
              <a:lnSpc>
                <a:spcPct val="150000"/>
              </a:lnSpc>
              <a:spcBef>
                <a:spcPts val="100"/>
              </a:spcBef>
            </a:pPr>
            <a:endParaRPr lang="zh-CN" sz="1600" b="1" dirty="0">
              <a:solidFill>
                <a:srgbClr val="FF0000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95470" y="2122805"/>
            <a:ext cx="3770630" cy="2661285"/>
          </a:xfrm>
          <a:prstGeom prst="rect">
            <a:avLst/>
          </a:prstGeom>
          <a:effectLst>
            <a:softEdge rad="31750"/>
          </a:effec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风光储充一体智能微电网系统</a:t>
            </a:r>
            <a:r>
              <a:rPr lang="zh-CN" altLang="en-US"/>
              <a:t>直流构网型光储一体机电气功能图</a:t>
            </a:r>
            <a:endParaRPr lang="zh-CN" altLang="en-US"/>
          </a:p>
        </p:txBody>
      </p:sp>
      <p:sp>
        <p:nvSpPr>
          <p:cNvPr id="66" name="文本框 65"/>
          <p:cNvSpPr txBox="1"/>
          <p:nvPr/>
        </p:nvSpPr>
        <p:spPr>
          <a:xfrm>
            <a:off x="8221345" y="765175"/>
            <a:ext cx="3875405" cy="54057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zh-CN" altLang="en-US" sz="1200"/>
              <a:t>产品主要特点：</a:t>
            </a:r>
            <a:endParaRPr lang="zh-CN" altLang="en-US" sz="1200"/>
          </a:p>
          <a:p>
            <a:pPr>
              <a:lnSpc>
                <a:spcPct val="150000"/>
              </a:lnSpc>
            </a:pPr>
            <a:r>
              <a:rPr lang="en-US" altLang="zh-CN" sz="1200"/>
              <a:t>1. </a:t>
            </a:r>
            <a:r>
              <a:rPr lang="zh-CN" altLang="en-US" sz="1200"/>
              <a:t>分布式接入点（</a:t>
            </a:r>
            <a:r>
              <a:rPr lang="en-US" altLang="zh-CN" sz="1200"/>
              <a:t>1-220</a:t>
            </a:r>
            <a:r>
              <a:rPr lang="zh-CN" altLang="en-US" sz="1200"/>
              <a:t>个节点）</a:t>
            </a:r>
            <a:endParaRPr lang="zh-CN" altLang="en-US" sz="1200"/>
          </a:p>
          <a:p>
            <a:pPr>
              <a:lnSpc>
                <a:spcPct val="150000"/>
              </a:lnSpc>
            </a:pPr>
            <a:r>
              <a:rPr lang="en-US" altLang="zh-CN" sz="1200"/>
              <a:t>        </a:t>
            </a:r>
            <a:r>
              <a:rPr lang="zh-CN" altLang="en-US" sz="1200"/>
              <a:t>每个节点可以是光伏、风电、电网或应急发电机的组合，单个网络最大可支持</a:t>
            </a:r>
            <a:r>
              <a:rPr lang="en-US" altLang="zh-CN" sz="1200"/>
              <a:t>220</a:t>
            </a:r>
            <a:r>
              <a:rPr lang="zh-CN" altLang="en-US" sz="1200"/>
              <a:t>个节点。</a:t>
            </a:r>
            <a:endParaRPr lang="zh-CN" altLang="en-US" sz="1200"/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/>
              <a:t>光伏、风电：无需通过光伏逆变器，不受现有变压器容量限制，直接直流侧接入储能系统，边发边用，或存到储能系统待晚上高峰</a:t>
            </a:r>
            <a:r>
              <a:rPr lang="en-US" altLang="zh-CN" sz="1200"/>
              <a:t>/</a:t>
            </a:r>
            <a:r>
              <a:rPr lang="zh-CN" altLang="en-US" sz="1200"/>
              <a:t>尖峰时使用。</a:t>
            </a:r>
            <a:endParaRPr lang="zh-CN" altLang="en-US" sz="1200"/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/>
              <a:t>电网：可以是同一变压器，也可以是不同变压器来供电或充电。</a:t>
            </a:r>
            <a:endParaRPr lang="zh-CN" altLang="en-US" sz="1200"/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/>
              <a:t>应急发电机：重要设备单独配置应急发电机。</a:t>
            </a:r>
            <a:endParaRPr lang="zh-CN" altLang="en-US" sz="1200"/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200"/>
              <a:t>2. </a:t>
            </a:r>
            <a:r>
              <a:rPr lang="zh-CN" altLang="en-US" sz="1200"/>
              <a:t>分布式负载（最多可分散布置在</a:t>
            </a:r>
            <a:r>
              <a:rPr lang="en-US" altLang="zh-CN" sz="1200"/>
              <a:t>200</a:t>
            </a:r>
            <a:r>
              <a:rPr lang="zh-CN" altLang="en-US" sz="1200"/>
              <a:t>个位置）</a:t>
            </a:r>
            <a:endParaRPr lang="zh-CN" altLang="en-US" sz="1200"/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200"/>
              <a:t>3. </a:t>
            </a:r>
            <a:r>
              <a:rPr lang="zh-CN" altLang="en-US" sz="1200"/>
              <a:t>每个风光储一体机柜（节点）容量</a:t>
            </a:r>
            <a:endParaRPr lang="zh-CN" altLang="en-US" sz="1200"/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/>
              <a:t>光伏</a:t>
            </a:r>
            <a:r>
              <a:rPr lang="en-US" altLang="zh-CN" sz="1200"/>
              <a:t>+</a:t>
            </a:r>
            <a:r>
              <a:rPr lang="zh-CN" altLang="en-US" sz="1200"/>
              <a:t>风力：最大可接入</a:t>
            </a:r>
            <a:r>
              <a:rPr lang="en-US" altLang="zh-CN" sz="1200"/>
              <a:t>200</a:t>
            </a:r>
            <a:r>
              <a:rPr lang="en-US" altLang="zh-CN" sz="1200"/>
              <a:t>KW</a:t>
            </a:r>
            <a:endParaRPr lang="en-US" altLang="zh-CN" sz="1200"/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200"/>
              <a:t>储能：逆变器功率</a:t>
            </a:r>
            <a:r>
              <a:rPr lang="en-US" altLang="zh-CN" sz="1200"/>
              <a:t>115KW</a:t>
            </a:r>
            <a:r>
              <a:rPr lang="zh-CN" altLang="en-US" sz="1200"/>
              <a:t>（电网可另外同步提供</a:t>
            </a:r>
            <a:r>
              <a:rPr lang="en-US" altLang="zh-CN" sz="1200"/>
              <a:t>85</a:t>
            </a:r>
            <a:r>
              <a:rPr lang="en-US" altLang="zh-CN" sz="1200"/>
              <a:t>KW</a:t>
            </a:r>
            <a:r>
              <a:rPr lang="zh-CN" altLang="en-US" sz="1200"/>
              <a:t>功率），电池容量</a:t>
            </a:r>
            <a:r>
              <a:rPr lang="en-US" altLang="zh-CN" sz="1200"/>
              <a:t>241KWH</a:t>
            </a:r>
            <a:endParaRPr lang="en-US" altLang="zh-CN" sz="1200"/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200"/>
              <a:t>4. </a:t>
            </a:r>
            <a:r>
              <a:rPr lang="zh-CN" altLang="en-US" sz="1200"/>
              <a:t>节点可在一个工厂或者园区内不同位置分散布置，不同节点间电量可自由调剂，充分利用；</a:t>
            </a:r>
            <a:endParaRPr lang="zh-CN" altLang="en-US" sz="1200"/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200"/>
              <a:t>5. </a:t>
            </a:r>
            <a:r>
              <a:rPr lang="zh-CN" altLang="en-US" sz="1200"/>
              <a:t>构网型逆变器，可作为</a:t>
            </a:r>
            <a:r>
              <a:rPr lang="en-US" altLang="zh-CN" sz="1200"/>
              <a:t>UPS</a:t>
            </a:r>
            <a:r>
              <a:rPr lang="zh-CN" altLang="en-US" sz="1200"/>
              <a:t>备用电源使用，零毫秒切换，解决电源闪断问题；</a:t>
            </a:r>
            <a:endParaRPr lang="zh-CN" altLang="en-US" sz="1200"/>
          </a:p>
        </p:txBody>
      </p:sp>
      <p:pic>
        <p:nvPicPr>
          <p:cNvPr id="13" name="图片 1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35" y="764540"/>
            <a:ext cx="7696200" cy="54432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核心竞争力</a:t>
            </a:r>
            <a:r>
              <a:rPr lang="en-US" altLang="zh-CN">
                <a:sym typeface="+mn-ea"/>
              </a:rPr>
              <a:t>---</a:t>
            </a:r>
            <a:r>
              <a:rPr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零毫秒切换技术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84835" y="946785"/>
            <a:ext cx="11371580" cy="51409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我公司实现以下方式的</a:t>
            </a:r>
            <a:r>
              <a:rPr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零</a:t>
            </a:r>
            <a:r>
              <a:rPr lang="zh-CN" altLang="en-US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毫秒（无延迟）切换：</a:t>
            </a:r>
            <a:endParaRPr lang="zh-CN" altLang="en-US" sz="160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① </a:t>
            </a:r>
            <a:r>
              <a:rPr lang="zh-CN" altLang="en-US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太阳能供电转换到电池后备供电切换时间；</a:t>
            </a:r>
            <a:r>
              <a:rPr lang="en-US" altLang="zh-CN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</a:t>
            </a:r>
            <a:r>
              <a:rPr lang="zh-CN" altLang="en-US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②</a:t>
            </a:r>
            <a:r>
              <a:rPr lang="en-US" altLang="zh-CN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lang="zh-CN" altLang="en-US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交流输出转换到市电（电网）旁路切换时间；</a:t>
            </a:r>
            <a:endParaRPr lang="zh-CN" altLang="en-US" sz="160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lang="zh-CN" altLang="en-US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③</a:t>
            </a:r>
            <a:r>
              <a:rPr lang="en-US" altLang="zh-CN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lang="zh-CN" altLang="en-US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市电充电转向正常逆变模式切换时间；</a:t>
            </a:r>
            <a:r>
              <a:rPr lang="en-US" altLang="zh-CN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   </a:t>
            </a:r>
            <a:r>
              <a:rPr lang="zh-CN" altLang="en-US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④</a:t>
            </a:r>
            <a:r>
              <a:rPr lang="en-US" altLang="zh-CN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lang="zh-CN" altLang="en-US" sz="160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市电充电下电网突然掉电，强制转向电池后备模式的切换时间；</a:t>
            </a:r>
            <a:endParaRPr lang="zh-CN" altLang="en-US" sz="160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特别适合用于</a:t>
            </a:r>
            <a:r>
              <a:rPr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半导体设备、IDC数据中心、</a:t>
            </a:r>
            <a:r>
              <a:rPr 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数据机房、高端机床、</a:t>
            </a:r>
            <a:r>
              <a:rPr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军事设备等对电源闪断要求极高的重要负载的电力供应</a:t>
            </a:r>
            <a:r>
              <a:rPr 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，并在中芯国际集成电路有限公司</a:t>
            </a: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2</a:t>
            </a:r>
            <a:r>
              <a:rPr lang="zh-CN" altLang="en-US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台</a:t>
            </a: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28nm</a:t>
            </a:r>
            <a:r>
              <a:rPr lang="zh-CN" altLang="en-US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光刻机供电项目</a:t>
            </a:r>
            <a:r>
              <a:rPr 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中成功应用，解决闪断问题，保障设备安全、稳定运行。</a:t>
            </a:r>
            <a:endParaRPr lang="zh-CN" sz="16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lang="zh-CN" sz="16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目前行业内解决电源闪断问题，采用昂贵的在线式</a:t>
            </a:r>
            <a:r>
              <a:rPr lang="en-US" altLang="zh-CN" sz="16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UPS</a:t>
            </a:r>
            <a:r>
              <a:rPr lang="zh-CN" altLang="en-US" sz="16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来预防</a:t>
            </a:r>
            <a:r>
              <a:rPr lang="zh-CN" sz="16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除了电源后备，不能产生任何经济效益，还需每3-5年更换铅酸电池，不断增加使用成本。风光柴储一体系统（可同时接入光伏、柴油发电机等）能保证供电稳定可靠的同时，还可以利用电价差削峰填谷节省电费，收回投资，产生显著的经济效益。  </a:t>
            </a:r>
            <a:endParaRPr kumimoji="1" lang="zh-CN" sz="16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>
                <a:sym typeface="+mn-ea"/>
              </a:rPr>
              <a:t>核心竞争力</a:t>
            </a:r>
            <a:r>
              <a:rPr lang="en-US" altLang="zh-CN">
                <a:sym typeface="+mn-ea"/>
              </a:rPr>
              <a:t>---</a:t>
            </a:r>
            <a:r>
              <a:rPr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直流</a:t>
            </a:r>
            <a:r>
              <a:rPr lang="zh-CN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侧</a:t>
            </a:r>
            <a:r>
              <a:rPr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耦合风光</a:t>
            </a:r>
            <a:r>
              <a:rPr lang="zh-CN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柴</a:t>
            </a:r>
            <a:r>
              <a:rPr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储充一体化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41325" y="946785"/>
            <a:ext cx="11371580" cy="51409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可同时接入光伏（无需光伏逆变器）、风力、水力、外部电网、柴油发电机等外部电源，当无需电网供电或电网故障时，零毫秒切换为构网型逆变器对外供电，作为UPS备用电源使用，输出传感器精度的标准电压；需电网供电时，零毫秒切换为跟网型逆变器输出，并构网随时零毫秒切换。</a:t>
            </a:r>
            <a:endParaRPr lang="zh-CN" sz="16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sz="16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lang="en-US" altLang="zh-CN" sz="16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endParaRPr lang="zh-CN" sz="16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光伏、风力、水力等发的电，可通过内部高压直流母线远距离传输，和储能电池存的电、电网一起或者任意组合给负载供电，构</a:t>
            </a: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/</a:t>
            </a:r>
            <a:r>
              <a:rPr lang="zh-CN" altLang="en-US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并网</a:t>
            </a:r>
            <a:r>
              <a:rPr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零</a:t>
            </a:r>
            <a:r>
              <a:rPr lang="zh-CN" altLang="en-US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毫秒切换输出，灵活</a:t>
            </a:r>
            <a:r>
              <a:rPr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构建微电网或孤</a:t>
            </a:r>
            <a:r>
              <a:rPr lang="en-US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/</a:t>
            </a:r>
            <a:r>
              <a:rPr 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离</a:t>
            </a:r>
            <a:r>
              <a:rPr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网</a:t>
            </a:r>
            <a:r>
              <a:rPr 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，或结合电网构</a:t>
            </a: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/</a:t>
            </a:r>
            <a:r>
              <a:rPr lang="zh-CN" altLang="en-US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并网</a:t>
            </a:r>
            <a:r>
              <a:rPr 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运行，电力富余时送入电网，或接受电网调度，参与电网调峰调频。</a:t>
            </a:r>
            <a:r>
              <a:rPr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微电网内部、微电网和外部电网之间均实现零毫秒切换，达到低成本清洁能源的全消纳，最大程度提高投资收益。</a:t>
            </a:r>
            <a:endParaRPr sz="16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endParaRPr lang="zh-CN" sz="16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相比交流侧耦合的光储系统，直流侧耦合只需光伏组件、支架和电缆，无需光伏逆变器、并网控制器、接入柜、电网接入费用等。直流耦合光储系统相比交流耦合光储系统功能强、结构简单、光伏投资成本低</a:t>
            </a: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20</a:t>
            </a: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%</a:t>
            </a:r>
            <a:r>
              <a:rPr lang="zh-CN" altLang="en-US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左右，</a:t>
            </a:r>
            <a:r>
              <a:rPr 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电能转换效率同比高</a:t>
            </a: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10</a:t>
            </a:r>
            <a:r>
              <a:rPr lang="en-US" altLang="zh-CN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%</a:t>
            </a:r>
            <a:r>
              <a:rPr lang="zh-CN" altLang="en-US" sz="16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以上。</a:t>
            </a:r>
            <a:endParaRPr sz="16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</a:pPr>
            <a:endParaRPr sz="16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endParaRPr kumimoji="1" lang="zh-CN" sz="16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应用场景---工商业光储一体项目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20065" y="706755"/>
            <a:ext cx="6033135" cy="901065"/>
          </a:xfrm>
          <a:prstGeom prst="rect">
            <a:avLst/>
          </a:prstGeom>
        </p:spPr>
        <p:txBody>
          <a:bodyPr wrap="square" anchor="ctr">
            <a:noAutofit/>
          </a:bodyPr>
          <a:p>
            <a:pPr indent="0" fontAlgn="auto">
              <a:lnSpc>
                <a:spcPct val="150000"/>
              </a:lnSpc>
              <a:spcAft>
                <a:spcPts val="600"/>
              </a:spcAft>
            </a:pPr>
            <a:endParaRPr kumimoji="1" lang="zh-CN" altLang="en-US" b="1" dirty="0">
              <a:solidFill>
                <a:schemeClr val="tx1"/>
              </a:solidFill>
              <a:latin typeface="Segoe UI" panose="020B0502040204020203" charset="0"/>
              <a:cs typeface="Segoe UI" panose="020B0502040204020203" charset="0"/>
              <a:sym typeface="+mn-ea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950" y="3016857"/>
            <a:ext cx="3769360" cy="198284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950" y="827020"/>
            <a:ext cx="3769360" cy="2164437"/>
          </a:xfrm>
          <a:prstGeom prst="rect">
            <a:avLst/>
          </a:prstGeom>
        </p:spPr>
      </p:pic>
      <p:sp>
        <p:nvSpPr>
          <p:cNvPr id="5" name="矩形 4" descr="7b0a202020202262756c6c6574223a20227b5c2263617465676f727949645c223a5c225c222c5c2274656d706c61746549645c223a32303233313538357d220a7d0a"/>
          <p:cNvSpPr/>
          <p:nvPr/>
        </p:nvSpPr>
        <p:spPr>
          <a:xfrm>
            <a:off x="192405" y="807720"/>
            <a:ext cx="7626350" cy="4255770"/>
          </a:xfrm>
          <a:prstGeom prst="rect">
            <a:avLst/>
          </a:prstGeom>
        </p:spPr>
        <p:txBody>
          <a:bodyPr wrap="square" anchor="ctr">
            <a:noAutofit/>
          </a:bodyPr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None/>
            </a:pPr>
            <a:r>
              <a:rPr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对于有相对稳定负荷消纳的分布式光伏，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直流耦合的风光储充一体系统是分布式新能源的最优模式，光伏、风力、水力等不稳定的新能源无需通过光伏逆变器，不受电网变压器容量限制、电网接入限制，直接直流侧耦合接入储能系统，</a:t>
            </a:r>
            <a:r>
              <a:rPr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光伏、风力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、水力</a:t>
            </a:r>
            <a:r>
              <a:rPr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边发边用，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储能电池和外部电网可同步补充，满足负载需求，</a:t>
            </a:r>
            <a:r>
              <a:rPr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用不完时存到储能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后再用。风光储一体</a:t>
            </a:r>
            <a:r>
              <a:rPr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实现低成本清洁能源全消纳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的同时</a:t>
            </a:r>
            <a:r>
              <a:rPr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，储能还能利用深夜最便宜的谷电把电池充满，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上午光伏发电不够时使用，削峰填谷产生收益，收益比传统自发自用余电上网的光伏、削峰填谷的收益都要好。能解决如下问题：</a:t>
            </a:r>
            <a:endParaRPr kumimoji="1" lang="en-US" altLang="zh-CN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3"/>
              </a:buBlip>
            </a:pP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传统光伏消纳比例低、收益差：负荷用电不稳定，光伏经常间歇性上网，电网不喜欢，投资收益也低。若晚上有较稳定负荷，光储结合同时削峰填谷，收益更好。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3"/>
              </a:buBlip>
            </a:pP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解决光伏并网难、投资成本高问题：电网无接入空间、有稳定负荷但自有变压器容量有限；直流侧接入成本低</a:t>
            </a: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15%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左右，不受大于</a:t>
            </a: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400KW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高压接入的限制，高压接入需增加成本近</a:t>
            </a: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100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万。</a:t>
            </a:r>
            <a:endParaRPr kumimoji="1" lang="en-US" altLang="zh-CN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3"/>
              </a:buBlip>
            </a:pP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进行电力增容：电网容量受限区域，无法新增变压器扩容，通过储能逆变器来扩容，同时储能削峰填谷，降低用电成本；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4" name="矩形 3" descr="7b0a202020202262756c6c6574223a20227b5c2263617465676f727949645c223a5c225c222c5c2274656d706c61746549645c223a32303233313538357d220a7d0a"/>
          <p:cNvSpPr/>
          <p:nvPr/>
        </p:nvSpPr>
        <p:spPr>
          <a:xfrm>
            <a:off x="193040" y="5053965"/>
            <a:ext cx="11840210" cy="1232535"/>
          </a:xfrm>
          <a:prstGeom prst="rect">
            <a:avLst/>
          </a:prstGeom>
        </p:spPr>
        <p:txBody>
          <a:bodyPr wrap="square" anchor="ctr">
            <a:noAutofit/>
          </a:bodyPr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3"/>
              </a:buBlip>
            </a:pP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隔墙售电（电力共享，将多余电力给临近用户使用）：越来越多的区域允许隔墙售电，用电大户不通过电网，临近区域的光伏、风力等不受变压器、电网限制，直接直流侧进储能系统，实现共赢。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l" fontAlgn="auto">
              <a:lnSpc>
                <a:spcPct val="150000"/>
              </a:lnSpc>
              <a:spcAft>
                <a:spcPts val="600"/>
              </a:spcAft>
              <a:buClrTx/>
              <a:buSzTx/>
              <a:buFont typeface="Wingdings" panose="05000000000000000000" charset="0"/>
              <a:buBlip>
                <a:blip r:embed="rId3"/>
              </a:buBlip>
            </a:pP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应急供电：外部电网故障时，储能可以零毫秒切换为</a:t>
            </a: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UPS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备用电源，避免重要设备停机带来的损失（国内唯一 0 毫秒 不间断切换）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7230" y="196850"/>
            <a:ext cx="9453880" cy="441960"/>
          </a:xfrm>
        </p:spPr>
        <p:txBody>
          <a:bodyPr>
            <a:normAutofit fontScale="90000"/>
          </a:bodyPr>
          <a:p>
            <a:r>
              <a:rPr lang="zh-CN">
                <a:sym typeface="+mn-ea"/>
              </a:rPr>
              <a:t>应用场景---光储充一体充电站：城市充电站、高速充电站、工业园区充电站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70510" y="4604385"/>
            <a:ext cx="11455400" cy="16998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just">
              <a:lnSpc>
                <a:spcPct val="150000"/>
              </a:lnSpc>
              <a:buFont typeface="Wingdings" panose="05000000000000000000" pitchFamily="2" charset="2"/>
            </a:pP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说明：</a:t>
            </a:r>
            <a:endParaRPr lang="zh-CN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</a:pPr>
            <a:r>
              <a:rPr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1. </a:t>
            </a:r>
            <a:r>
              <a:rPr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采用储能可根据需要堆积木方式扩容，利用深夜最便宜的谷电把电池充满，利用储能和电网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同时</a:t>
            </a:r>
            <a:r>
              <a:rPr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进行充电，解决多辆汽车同时快充的难题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。</a:t>
            </a:r>
            <a:r>
              <a:rPr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风、光储充配套充电桩，能实现清洁能源全消纳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</a:t>
            </a:r>
            <a:r>
              <a:rPr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采用峰谷套利方式3-5年即可收回储能投资。</a:t>
            </a:r>
            <a:endParaRPr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</a:pPr>
            <a:r>
              <a:rPr 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2. </a:t>
            </a:r>
            <a:r>
              <a:rPr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光储充电站的高性能大功率绿色充电桩技术，直流利用储能系统内部DC-BUS直流母线的能量，简化了大功率直流充电桩的设计，降低了成本，提高了转换效率。</a:t>
            </a:r>
            <a:endParaRPr kumimoji="1" lang="zh-CN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10" name="矩形 9" descr="7b0a202020202262756c6c6574223a20227b5c2263617465676f727949645c223a5c225c222c5c2274656d706c61746549645c223a32303233313538357d220a7d0a"/>
          <p:cNvSpPr/>
          <p:nvPr/>
        </p:nvSpPr>
        <p:spPr>
          <a:xfrm>
            <a:off x="270510" y="893445"/>
            <a:ext cx="5629275" cy="2461895"/>
          </a:xfrm>
          <a:prstGeom prst="rect">
            <a:avLst/>
          </a:prstGeom>
        </p:spPr>
        <p:txBody>
          <a:bodyPr wrap="square" anchor="ctr">
            <a:noAutofit/>
          </a:bodyPr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1"/>
              </a:buBlip>
            </a:pPr>
            <a:r>
              <a:rPr kumimoji="1" lang="en-US" altLang="zh-CN" sz="14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进行电力增容，方便在变压器容量不足的区域增设充电桩，满足日益增长的新能源汽车充电需求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1"/>
              </a:buBlip>
            </a:pP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为新能源汽车提供绿色电力，降低碳排放</a:t>
            </a:r>
            <a:endParaRPr kumimoji="1" lang="en-US" altLang="zh-CN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1"/>
              </a:buBlip>
            </a:pP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降低大功率充电对电网造成的冲击，平抑峰谷</a:t>
            </a:r>
            <a:endParaRPr kumimoji="1" lang="en-US" altLang="zh-CN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1"/>
              </a:buBlip>
            </a:pP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充分利用低成本绿电，降低充电站电费成本</a:t>
            </a:r>
            <a:endParaRPr kumimoji="1" lang="en-US" altLang="zh-CN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1"/>
              </a:buBlip>
            </a:pP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组成微电网，保障应急需求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845" y="1052195"/>
            <a:ext cx="5146040" cy="35871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城市加油站</a:t>
            </a:r>
            <a:r>
              <a:rPr lang="en-US" altLang="zh-CN">
                <a:sym typeface="+mn-ea"/>
              </a:rPr>
              <a:t>---</a:t>
            </a:r>
            <a:r>
              <a:rPr lang="zh-CN" altLang="en-US">
                <a:sym typeface="+mn-ea"/>
              </a:rPr>
              <a:t>加装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光储充一体系统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示意图</a:t>
            </a:r>
            <a:endParaRPr lang="zh-CN" altLang="en-US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7335" y="724535"/>
            <a:ext cx="5570220" cy="331914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855" y="724535"/>
            <a:ext cx="5990590" cy="3319145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263525" y="4077970"/>
            <a:ext cx="11678920" cy="2317115"/>
          </a:xfrm>
          <a:prstGeom prst="rect">
            <a:avLst/>
          </a:prstGeom>
          <a:noFill/>
        </p:spPr>
        <p:txBody>
          <a:bodyPr wrap="square" rtlCol="0" anchor="t">
            <a:noAutofit/>
            <a:scene3d>
              <a:camera prst="orthographicFront"/>
              <a:lightRig rig="threePt" dir="t"/>
            </a:scene3d>
          </a:bodyPr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kumimoji="1"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</a:t>
            </a:r>
            <a:r>
              <a:rPr kumimoji="1"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利用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加油站屋顶、加装车棚来安装光伏，构建光储充一体微电网，有如下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好处：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1. 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微电网只是电网的一个负载，不会往电网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逆流；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2. 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光伏无需光伏逆变器，直接直流侧进储能，通过储能逆变器输出。光伏发电边发边用，不够储能或电网补充，用不完存储能后再用，后续全国电力现货市场建立后，余电可卖给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电网；储能削峰填谷运行，还能参与虚拟电厂、一次调频、二次调频增加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收益；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3. 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构网型储能逆变器可与电网功率合成，增加输出功率；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4. 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电网故障时，可零毫秒切换为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UPS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输出，保障供电；构建零碳、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低碳加油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站。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应用场景---微网和离网项目</a:t>
            </a:r>
            <a:endParaRPr lang="zh-CN" altLang="en-US"/>
          </a:p>
        </p:txBody>
      </p:sp>
      <p:sp>
        <p:nvSpPr>
          <p:cNvPr id="10" name="矩形 9" descr="7b0a202020202262756c6c6574223a20227b5c2263617465676f727949645c223a5c225c222c5c2274656d706c61746549645c223a32303233313538357d220a7d0a"/>
          <p:cNvSpPr/>
          <p:nvPr/>
        </p:nvSpPr>
        <p:spPr>
          <a:xfrm>
            <a:off x="270510" y="1000125"/>
            <a:ext cx="7617460" cy="4728210"/>
          </a:xfrm>
          <a:prstGeom prst="rect">
            <a:avLst/>
          </a:prstGeom>
        </p:spPr>
        <p:txBody>
          <a:bodyPr wrap="square" anchor="ctr">
            <a:noAutofit/>
          </a:bodyPr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1"/>
              </a:buBlip>
            </a:pPr>
            <a:r>
              <a:rPr kumimoji="1" lang="en-US" altLang="zh-CN" sz="14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打造“光储系统”或“风光储系统”，为西藏、青海、内蒙和新疆等地牧民，东南亚等海岛，中东、非洲、拉美等电网故障高或无电网地区，提供低成本、稳定、长时、生活电力或商业电力供应。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1"/>
              </a:buBlip>
            </a:pP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打造“风光柴储系统”，向油田、矿井、施工工地、军事哨所及设施，工厂等场所，提供低成本、稳定、长时、生产电力供应。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1"/>
              </a:buBlip>
            </a:pPr>
            <a:r>
              <a:rPr 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应急电源系统、孤</a:t>
            </a: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/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离网系统：大、中、小型移动式应急电源系统，适合临时野外施工、抢修、救灾、房车、外出旅游等；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1"/>
              </a:buBlip>
            </a:pP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农业灌溉：光伏组件白天发电，抽水并存储在水池中，余电存储在储能中；储能电池清晨和傍晚驱动水泵，对农作物进行浇水。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Char char="Ø"/>
            </a:pP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解决农业灌溉电力供应问题，节约铺设电力线缆和变压器成本；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Char char="Ø"/>
            </a:pP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节约电费：光储系统电力成本仅为柴油发电成本的</a:t>
            </a: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40%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；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Char char="Ø"/>
            </a:pP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节约用水：清晨和傍晚浇水较白天浇水节约</a:t>
            </a:r>
            <a:r>
              <a:rPr kumimoji="1"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30%</a:t>
            </a: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以上用水量；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Char char="Ø"/>
            </a:pPr>
            <a:r>
              <a:rPr kumimoji="1" lang="zh-CN" altLang="en-US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增加农作物产量，避免中午浇水造成的根系伤害、土壤板结；</a:t>
            </a:r>
            <a:endParaRPr kumimoji="1" lang="zh-CN" altLang="en-US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560" y="639445"/>
            <a:ext cx="3613150" cy="18065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560" y="2439670"/>
            <a:ext cx="3606800" cy="1884680"/>
          </a:xfrm>
          <a:prstGeom prst="rect">
            <a:avLst/>
          </a:prstGeom>
        </p:spPr>
      </p:pic>
      <p:pic>
        <p:nvPicPr>
          <p:cNvPr id="1026" name="Picture 2" descr="Agricultural Irrigation - VEICH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560" y="4311015"/>
            <a:ext cx="3637280" cy="2072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应用场景---要求输出电压稳定、零毫秒闪断的重要敏感负载</a:t>
            </a:r>
            <a:endParaRPr lang="zh-CN" altLang="en-US"/>
          </a:p>
        </p:txBody>
      </p:sp>
      <p:sp>
        <p:nvSpPr>
          <p:cNvPr id="10" name="矩形 9" descr="7b0a202020202262756c6c6574223a20227b5c2263617465676f727949645c223a5c225c222c5c2274656d706c61746549645c223a32303233313538357d220a7d0a"/>
          <p:cNvSpPr/>
          <p:nvPr/>
        </p:nvSpPr>
        <p:spPr>
          <a:xfrm>
            <a:off x="270510" y="988695"/>
            <a:ext cx="6547485" cy="3987800"/>
          </a:xfrm>
          <a:prstGeom prst="rect">
            <a:avLst/>
          </a:prstGeom>
        </p:spPr>
        <p:txBody>
          <a:bodyPr wrap="square" anchor="ctr">
            <a:noAutofit/>
          </a:bodyPr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普通UPS电源无法实现零毫秒切换，除了电源后备，不能产生任何经济效益，还需每3-5年更换电池，不断增加使用成本。风光柴储一体系统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能保证供电稳定可靠的同时，还可以利用电价差削峰填谷节省电费，收回投资，产生显著的效益。</a:t>
            </a:r>
            <a:endParaRPr lang="zh-CN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endParaRPr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lang="zh-CN" sz="1400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可同时接入光伏、外部电网、柴油发电机等外部电源，当无需电网供电或电网故障时，零毫秒切换为构网型逆变器对外供电，作为UPS备用电源使用，输出传感器精度的标准电压；同时监测控制发电机启动，发电机可稳定工作在最优功率模式下，用不完的电可以存到储能。电网恢复供电时，零毫秒切换为跟网型逆变器输出，并构网随时零毫秒切换。</a:t>
            </a:r>
            <a:endParaRPr lang="zh-CN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endParaRPr kumimoji="1" lang="zh-CN" altLang="en-US" sz="14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4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  </a:t>
            </a:r>
            <a:r>
              <a:rPr lang="zh-CN" sz="14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比如光刻机、半导体设备、IDC数据中心、数据机房、高端机床、军事设备等对电源闪断要求极高的重要负载；或代替传统UPS不间断电源；</a:t>
            </a:r>
            <a:endParaRPr lang="zh-CN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endParaRPr lang="zh-CN" sz="1400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58380" y="3600450"/>
            <a:ext cx="4189730" cy="25234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380" y="979170"/>
            <a:ext cx="4189730" cy="262128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85445" y="6133465"/>
            <a:ext cx="11456670" cy="3581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 rtl="0" eaLnBrk="0" fontAlgn="auto">
              <a:lnSpc>
                <a:spcPct val="97000"/>
              </a:lnSpc>
              <a:spcBef>
                <a:spcPts val="300"/>
              </a:spcBef>
            </a:pPr>
            <a:r>
              <a:rPr sz="1200" b="1" kern="0" spc="9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欢迎关注微信公众号：</a:t>
            </a:r>
            <a:r>
              <a:rPr sz="1200" b="1" kern="0" spc="-15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1200" b="1" kern="0" spc="9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上海千里风光新能源发展</a:t>
            </a:r>
            <a:r>
              <a:rPr lang="zh-CN" sz="1200" b="1" kern="0" spc="9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有限公司</a:t>
            </a:r>
            <a:r>
              <a:rPr lang="en-US" sz="1200" b="1" kern="0" spc="9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</a:t>
            </a:r>
            <a:r>
              <a:rPr sz="1200" b="1" kern="0" spc="9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官方抖音号：</a:t>
            </a:r>
            <a:r>
              <a:rPr sz="1200" b="1" kern="0" spc="-20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1200" b="1" kern="0" spc="9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千里风光</a:t>
            </a:r>
            <a:r>
              <a:rPr lang="zh-CN" sz="1200" b="1" kern="0" spc="9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新能源</a:t>
            </a:r>
            <a:r>
              <a:rPr lang="en-US" sz="1200" b="1" kern="0" spc="9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sz="1200" b="1" kern="0" spc="10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企业网址：</a:t>
            </a:r>
            <a:r>
              <a:rPr sz="1200" b="1" kern="0" spc="-25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1200" b="1" kern="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www</a:t>
            </a:r>
            <a:r>
              <a:rPr sz="1200" b="1" kern="0" spc="9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.</a:t>
            </a:r>
            <a:r>
              <a:rPr lang="en-US" sz="1200" b="1" kern="0" spc="90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qianlifengguan.com</a:t>
            </a:r>
            <a:endParaRPr lang="en-US" altLang="en-US" sz="1200" dirty="0"/>
          </a:p>
          <a:p>
            <a:pPr algn="l"/>
            <a:endParaRPr lang="zh-CN" altLang="en-US" sz="1200"/>
          </a:p>
        </p:txBody>
      </p:sp>
      <p:pic>
        <p:nvPicPr>
          <p:cNvPr id="14" name="图片 13" descr="/private/var/folders/xl/3z8tf7bx2bv995_gmbhhr5xh0000gn/T/com.kingsoft.wpsoffice.mac/picturecompress_20240403004054/output_74.jpgoutput_74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-2" y="1"/>
            <a:ext cx="12192002" cy="6858000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9444037" y="249551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dirty="0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rPr>
              <a:t>期待与您</a:t>
            </a:r>
            <a:endParaRPr lang="zh-CN" altLang="en-US" dirty="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301163" y="688241"/>
            <a:ext cx="262382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800" b="1" dirty="0">
                <a:solidFill>
                  <a:schemeClr val="lt1"/>
                </a:solidFill>
                <a:latin typeface="思源宋体 Heavy" panose="02020900000000000000" charset="-122"/>
                <a:ea typeface="思源宋体 Heavy" panose="02020900000000000000" charset="-122"/>
              </a:rPr>
              <a:t>合作共赢</a:t>
            </a:r>
            <a:endParaRPr lang="zh-CN" altLang="en-US" sz="4800" b="1" dirty="0">
              <a:solidFill>
                <a:schemeClr val="lt1"/>
              </a:solidFill>
              <a:latin typeface="思源宋体 Heavy" panose="02020900000000000000" charset="-122"/>
              <a:ea typeface="思源宋体 Heavy" panose="02020900000000000000" charset="-122"/>
            </a:endParaRPr>
          </a:p>
        </p:txBody>
      </p:sp>
      <p:pic>
        <p:nvPicPr>
          <p:cNvPr id="2" name="图片 2" descr="微信图片_202507011234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80" y="2065020"/>
            <a:ext cx="5605145" cy="471487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64" name="直接连接符 63"/>
          <p:cNvCxnSpPr/>
          <p:nvPr>
            <p:custDataLst>
              <p:tags r:id="rId1"/>
            </p:custDataLst>
          </p:nvPr>
        </p:nvCxnSpPr>
        <p:spPr>
          <a:xfrm>
            <a:off x="1021080" y="3029585"/>
            <a:ext cx="8921750" cy="0"/>
          </a:xfrm>
          <a:prstGeom prst="line">
            <a:avLst/>
          </a:prstGeom>
          <a:ln w="19050" cmpd="sng">
            <a:solidFill>
              <a:srgbClr val="0070C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城市加油站</a:t>
            </a:r>
            <a:r>
              <a:rPr lang="en-US" altLang="zh-CN">
                <a:sym typeface="+mn-ea"/>
              </a:rPr>
              <a:t>---</a:t>
            </a:r>
            <a:r>
              <a:rPr lang="zh-CN" altLang="en-US">
                <a:sym typeface="+mn-ea"/>
              </a:rPr>
              <a:t>光储</a:t>
            </a:r>
            <a:r>
              <a:rPr lang="zh-CN" altLang="en-US">
                <a:sym typeface="+mn-ea"/>
              </a:rPr>
              <a:t>充一体系统示意图</a:t>
            </a:r>
            <a:endParaRPr lang="zh-CN" altLang="en-US">
              <a:sym typeface="+mn-ea"/>
            </a:endParaRPr>
          </a:p>
        </p:txBody>
      </p:sp>
      <p:cxnSp>
        <p:nvCxnSpPr>
          <p:cNvPr id="27" name="直接连接符 26"/>
          <p:cNvCxnSpPr/>
          <p:nvPr>
            <p:custDataLst>
              <p:tags r:id="rId2"/>
            </p:custDataLst>
          </p:nvPr>
        </p:nvCxnSpPr>
        <p:spPr>
          <a:xfrm>
            <a:off x="1013460" y="2925445"/>
            <a:ext cx="8988425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>
            <p:custDataLst>
              <p:tags r:id="rId3"/>
            </p:custDataLst>
          </p:nvPr>
        </p:nvSpPr>
        <p:spPr>
          <a:xfrm>
            <a:off x="5257165" y="2465070"/>
            <a:ext cx="20986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DC 1500V</a:t>
            </a:r>
            <a:endParaRPr kumimoji="1" lang="en-US" sz="12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kumimoji="1" 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 kumimoji="1" lang="zh-CN" alt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高压</a:t>
            </a:r>
            <a:r>
              <a:rPr kumimoji="1" lang="zh-CN" alt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直流母线</a:t>
            </a:r>
            <a:endParaRPr kumimoji="1" lang="zh-CN" altLang="en-US" sz="12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4"/>
            </p:custDataLst>
          </p:nvPr>
        </p:nvSpPr>
        <p:spPr>
          <a:xfrm>
            <a:off x="3158490" y="3415030"/>
            <a:ext cx="131826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光储一体系统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20" name="直接连接符 19"/>
          <p:cNvCxnSpPr/>
          <p:nvPr>
            <p:custDataLst>
              <p:tags r:id="rId5"/>
            </p:custDataLst>
          </p:nvPr>
        </p:nvCxnSpPr>
        <p:spPr>
          <a:xfrm>
            <a:off x="3718560" y="765175"/>
            <a:ext cx="5019040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6239510" y="981710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5" name="直接连接符 54"/>
          <p:cNvCxnSpPr>
            <a:stCxn id="54" idx="0"/>
          </p:cNvCxnSpPr>
          <p:nvPr/>
        </p:nvCxnSpPr>
        <p:spPr>
          <a:xfrm flipV="1">
            <a:off x="6419850" y="771525"/>
            <a:ext cx="0" cy="2101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6" name="椭圆 55"/>
          <p:cNvSpPr/>
          <p:nvPr/>
        </p:nvSpPr>
        <p:spPr>
          <a:xfrm>
            <a:off x="6245860" y="1180465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7" name="直接连接符 56"/>
          <p:cNvCxnSpPr/>
          <p:nvPr/>
        </p:nvCxnSpPr>
        <p:spPr>
          <a:xfrm flipV="1">
            <a:off x="6418580" y="1544320"/>
            <a:ext cx="0" cy="2101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>
            <p:custDataLst>
              <p:tags r:id="rId6"/>
            </p:custDataLst>
          </p:nvPr>
        </p:nvSpPr>
        <p:spPr>
          <a:xfrm>
            <a:off x="6600190" y="1053465"/>
            <a:ext cx="41351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变压器可任意配置，或采用外部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公变；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光伏安装容量不受变压器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容量限制；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7"/>
            </p:custDataLst>
          </p:nvPr>
        </p:nvSpPr>
        <p:spPr>
          <a:xfrm>
            <a:off x="2493010" y="624840"/>
            <a:ext cx="133159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r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电网（</a:t>
            </a:r>
            <a:r>
              <a:rPr kumimoji="1" lang="en-US" altLang="zh-CN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10KV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）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65" name="直接连接符 64"/>
          <p:cNvCxnSpPr/>
          <p:nvPr>
            <p:custDataLst>
              <p:tags r:id="rId8"/>
            </p:custDataLst>
          </p:nvPr>
        </p:nvCxnSpPr>
        <p:spPr>
          <a:xfrm>
            <a:off x="3728720" y="1754505"/>
            <a:ext cx="4971415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6" name="文本框 65"/>
          <p:cNvSpPr txBox="1"/>
          <p:nvPr>
            <p:custDataLst>
              <p:tags r:id="rId9"/>
            </p:custDataLst>
          </p:nvPr>
        </p:nvSpPr>
        <p:spPr>
          <a:xfrm>
            <a:off x="3688715" y="1772920"/>
            <a:ext cx="133159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电网（</a:t>
            </a:r>
            <a:r>
              <a:rPr kumimoji="1" lang="en-US" altLang="zh-CN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380</a:t>
            </a:r>
            <a:r>
              <a:rPr kumimoji="1" lang="en-US" altLang="zh-CN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V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）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67" name="直接连接符 66"/>
          <p:cNvCxnSpPr/>
          <p:nvPr/>
        </p:nvCxnSpPr>
        <p:spPr>
          <a:xfrm flipV="1">
            <a:off x="4786630" y="1760220"/>
            <a:ext cx="0" cy="71247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 flipV="1">
            <a:off x="5388610" y="2164080"/>
            <a:ext cx="0" cy="421005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0"/>
            </p:custDataLst>
          </p:nvPr>
        </p:nvSpPr>
        <p:spPr>
          <a:xfrm>
            <a:off x="5363845" y="2245995"/>
            <a:ext cx="4914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72" name="组合 71"/>
          <p:cNvGrpSpPr/>
          <p:nvPr/>
        </p:nvGrpSpPr>
        <p:grpSpPr>
          <a:xfrm rot="0">
            <a:off x="5164455" y="1860550"/>
            <a:ext cx="731520" cy="369570"/>
            <a:chOff x="4141" y="6761"/>
            <a:chExt cx="1152" cy="582"/>
          </a:xfrm>
        </p:grpSpPr>
        <p:pic>
          <p:nvPicPr>
            <p:cNvPr id="10" name="图片 9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4733" y="6761"/>
              <a:ext cx="561" cy="583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71" name="图片 70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4141" y="6761"/>
              <a:ext cx="561" cy="583"/>
            </a:xfrm>
            <a:prstGeom prst="rect">
              <a:avLst/>
            </a:prstGeom>
            <a:effectLst>
              <a:softEdge rad="31750"/>
            </a:effectLst>
          </p:spPr>
        </p:pic>
      </p:grpSp>
      <p:cxnSp>
        <p:nvCxnSpPr>
          <p:cNvPr id="76" name="直接连接符 75"/>
          <p:cNvCxnSpPr/>
          <p:nvPr/>
        </p:nvCxnSpPr>
        <p:spPr>
          <a:xfrm>
            <a:off x="4948555" y="2585085"/>
            <a:ext cx="432435" cy="0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 flipV="1">
            <a:off x="4758055" y="3651885"/>
            <a:ext cx="1905" cy="26035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5" name="文本框 94"/>
          <p:cNvSpPr txBox="1"/>
          <p:nvPr>
            <p:custDataLst>
              <p:tags r:id="rId14"/>
            </p:custDataLst>
          </p:nvPr>
        </p:nvSpPr>
        <p:spPr>
          <a:xfrm>
            <a:off x="5790565" y="4365625"/>
            <a:ext cx="92646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充电桩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09" name="文本框 108"/>
          <p:cNvSpPr txBox="1"/>
          <p:nvPr>
            <p:custDataLst>
              <p:tags r:id="rId15"/>
            </p:custDataLst>
          </p:nvPr>
        </p:nvSpPr>
        <p:spPr>
          <a:xfrm>
            <a:off x="168910" y="4986655"/>
            <a:ext cx="11916410" cy="13830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algn="l">
              <a:lnSpc>
                <a:spcPts val="1800"/>
              </a:lnSpc>
              <a:buClrTx/>
              <a:buSzTx/>
              <a:buFontTx/>
            </a:pPr>
            <a:r>
              <a:rPr kumimoji="1" 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说明：</a:t>
            </a:r>
            <a:endParaRPr kumimoji="1" lang="zh-CN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lvl="0" algn="l">
              <a:lnSpc>
                <a:spcPts val="1800"/>
              </a:lnSpc>
              <a:buClrTx/>
              <a:buSzTx/>
              <a:buFontTx/>
            </a:pP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1. N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台光储一体机任意组合成充电桩所需功率，</a:t>
            </a:r>
            <a:r>
              <a:rPr kumimoji="1" lang="zh-CN" altLang="en-US" sz="1200" dirty="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每组功率可各不相同，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分成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N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组给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N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个充电桩供电；</a:t>
            </a:r>
            <a:endParaRPr kumimoji="1" lang="zh-CN" altLang="en-US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lvl="0" algn="l">
              <a:lnSpc>
                <a:spcPts val="1800"/>
              </a:lnSpc>
              <a:buClrTx/>
              <a:buSzTx/>
              <a:buFontTx/>
            </a:pP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2. 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光伏就近接入光储一体机，建议光伏直流电缆长度小于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200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米，每台光储一体机最大可接入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20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0KW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光伏；</a:t>
            </a:r>
            <a:endParaRPr kumimoji="1" lang="zh-CN" altLang="en-US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lvl="0" algn="l">
              <a:lnSpc>
                <a:spcPts val="1800"/>
              </a:lnSpc>
              <a:buClrTx/>
              <a:buSzTx/>
              <a:buFontTx/>
            </a:pP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3. 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逆变器和电网可进行功率合成，也就是最大输出总功率为：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N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台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×115KW/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台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+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变压器功率；</a:t>
            </a:r>
            <a:endParaRPr kumimoji="1" lang="zh-CN" altLang="en-US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lvl="0" algn="l">
              <a:lnSpc>
                <a:spcPts val="1800"/>
              </a:lnSpc>
              <a:buClrTx/>
              <a:buSzTx/>
              <a:buFontTx/>
            </a:pP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4. 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变压器下接入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N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台光储一体机（单台最大可接入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115KW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），光储一体机之间用高压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直流母线连接，每台光储一体机电网充电、光伏发电、电池电量可以通过高压直流母线给其他光储一体机充电或使用；</a:t>
            </a:r>
            <a:endParaRPr kumimoji="1" lang="zh-CN" altLang="en-US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16"/>
            </p:custDataLst>
          </p:nvPr>
        </p:nvSpPr>
        <p:spPr>
          <a:xfrm>
            <a:off x="3494405" y="961390"/>
            <a:ext cx="25711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just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若阴雨天光伏发电不好，储能可夜间谷电、中午谷电削峰填谷充电，构网型储能扩容给充电桩使用。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5247640" y="3079115"/>
            <a:ext cx="2146300" cy="6115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00000"/>
              </a:lnSpc>
              <a:buFont typeface="Wingdings" panose="05000000000000000000" charset="0"/>
            </a:pPr>
            <a:r>
              <a:rPr lang="zh-CN" altLang="en-US" sz="1200" b="1">
                <a:solidFill>
                  <a:schemeClr val="tx1"/>
                </a:solidFill>
                <a:sym typeface="+mn-ea"/>
              </a:rPr>
              <a:t>各光储一体柜内光伏、电池电量可以互相调配，提高整体系统的利用率和互为备用。</a:t>
            </a:r>
            <a:endParaRPr lang="zh-CN" altLang="en-US" sz="1200" b="1">
              <a:solidFill>
                <a:schemeClr val="tx1"/>
              </a:solidFill>
              <a:sym typeface="+mn-ea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charset="0"/>
              <a:buChar char="l"/>
            </a:pPr>
            <a:endParaRPr lang="zh-CN" altLang="en-US" sz="1200" b="1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sz="1200" b="1">
              <a:solidFill>
                <a:schemeClr val="tx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17"/>
            </p:custDataLst>
          </p:nvPr>
        </p:nvSpPr>
        <p:spPr>
          <a:xfrm>
            <a:off x="8117205" y="3452495"/>
            <a:ext cx="131826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光储一体系统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2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7842250" y="1752600"/>
            <a:ext cx="0" cy="71247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8444230" y="2156460"/>
            <a:ext cx="0" cy="421005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>
            <p:custDataLst>
              <p:tags r:id="rId18"/>
            </p:custDataLst>
          </p:nvPr>
        </p:nvSpPr>
        <p:spPr>
          <a:xfrm>
            <a:off x="8419465" y="2238375"/>
            <a:ext cx="4914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12" name="组合 11"/>
          <p:cNvGrpSpPr/>
          <p:nvPr/>
        </p:nvGrpSpPr>
        <p:grpSpPr>
          <a:xfrm rot="0">
            <a:off x="8220075" y="1852930"/>
            <a:ext cx="731520" cy="369570"/>
            <a:chOff x="4141" y="6761"/>
            <a:chExt cx="1152" cy="582"/>
          </a:xfrm>
        </p:grpSpPr>
        <p:pic>
          <p:nvPicPr>
            <p:cNvPr id="13" name="图片 12"/>
            <p:cNvPicPr>
              <a:picLocks noChangeAspect="1"/>
            </p:cNvPicPr>
            <p:nvPr>
              <p:custDataLst>
                <p:tags r:id="rId19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4733" y="6761"/>
              <a:ext cx="561" cy="583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14" name="图片 13"/>
            <p:cNvPicPr>
              <a:picLocks noChangeAspect="1"/>
            </p:cNvPicPr>
            <p:nvPr>
              <p:custDataLst>
                <p:tags r:id="rId20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4141" y="6761"/>
              <a:ext cx="561" cy="583"/>
            </a:xfrm>
            <a:prstGeom prst="rect">
              <a:avLst/>
            </a:prstGeom>
            <a:effectLst>
              <a:softEdge rad="31750"/>
            </a:effectLst>
          </p:spPr>
        </p:pic>
      </p:grpSp>
      <p:cxnSp>
        <p:nvCxnSpPr>
          <p:cNvPr id="16" name="直接连接符 15"/>
          <p:cNvCxnSpPr/>
          <p:nvPr/>
        </p:nvCxnSpPr>
        <p:spPr>
          <a:xfrm>
            <a:off x="8004175" y="2577465"/>
            <a:ext cx="432435" cy="0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 flipV="1">
            <a:off x="7842250" y="3623945"/>
            <a:ext cx="2540" cy="28829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4767580" y="3896360"/>
            <a:ext cx="308483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7" name="图片 16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533005" y="2415540"/>
            <a:ext cx="565150" cy="12496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477385" y="2423160"/>
            <a:ext cx="565150" cy="1249680"/>
          </a:xfrm>
          <a:prstGeom prst="rect">
            <a:avLst/>
          </a:prstGeom>
        </p:spPr>
      </p:pic>
      <p:cxnSp>
        <p:nvCxnSpPr>
          <p:cNvPr id="22" name="直接连接符 21"/>
          <p:cNvCxnSpPr/>
          <p:nvPr/>
        </p:nvCxnSpPr>
        <p:spPr>
          <a:xfrm flipH="1" flipV="1">
            <a:off x="5540375" y="3912235"/>
            <a:ext cx="2540" cy="28829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93" name="图片 92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217160" y="4149090"/>
            <a:ext cx="512445" cy="612775"/>
          </a:xfrm>
          <a:prstGeom prst="rect">
            <a:avLst/>
          </a:prstGeom>
        </p:spPr>
      </p:pic>
      <p:sp>
        <p:nvSpPr>
          <p:cNvPr id="23" name="文本框 22"/>
          <p:cNvSpPr txBox="1"/>
          <p:nvPr>
            <p:custDataLst>
              <p:tags r:id="rId23"/>
            </p:custDataLst>
          </p:nvPr>
        </p:nvSpPr>
        <p:spPr>
          <a:xfrm>
            <a:off x="7241540" y="4365625"/>
            <a:ext cx="92646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充电桩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2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24" name="直接连接符 23"/>
          <p:cNvCxnSpPr/>
          <p:nvPr/>
        </p:nvCxnSpPr>
        <p:spPr>
          <a:xfrm flipH="1" flipV="1">
            <a:off x="6991350" y="3912235"/>
            <a:ext cx="2540" cy="28829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5" name="图片 24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668135" y="4149090"/>
            <a:ext cx="512445" cy="612775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859155" y="1860550"/>
            <a:ext cx="732155" cy="724535"/>
            <a:chOff x="2471" y="3108"/>
            <a:chExt cx="1153" cy="1141"/>
          </a:xfrm>
        </p:grpSpPr>
        <p:cxnSp>
          <p:nvCxnSpPr>
            <p:cNvPr id="28" name="直接连接符 27"/>
            <p:cNvCxnSpPr/>
            <p:nvPr/>
          </p:nvCxnSpPr>
          <p:spPr>
            <a:xfrm flipV="1">
              <a:off x="2824" y="3586"/>
              <a:ext cx="0" cy="663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>
              <p:custDataLst>
                <p:tags r:id="rId24"/>
              </p:custDataLst>
            </p:nvPr>
          </p:nvSpPr>
          <p:spPr>
            <a:xfrm>
              <a:off x="2785" y="3715"/>
              <a:ext cx="774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kumimoji="1" lang="zh-CN" altLang="en-US" sz="1200" dirty="0">
                  <a:solidFill>
                    <a:srgbClr val="0070C0"/>
                  </a:solidFill>
                  <a:latin typeface="Segoe UI" panose="020B0502040204020203" charset="0"/>
                  <a:ea typeface="微软雅黑" panose="020B0503020204020204" charset="-122"/>
                  <a:sym typeface="+mn-ea"/>
                </a:rPr>
                <a:t>光伏</a:t>
              </a:r>
              <a:endPara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2471" y="3108"/>
              <a:ext cx="1153" cy="583"/>
              <a:chOff x="4141" y="6761"/>
              <a:chExt cx="1153" cy="583"/>
            </a:xfrm>
          </p:grpSpPr>
          <p:pic>
            <p:nvPicPr>
              <p:cNvPr id="31" name="图片 30"/>
              <p:cNvPicPr>
                <a:picLocks noChangeAspect="1"/>
              </p:cNvPicPr>
              <p:nvPr>
                <p:custDataLst>
                  <p:tags r:id="rId25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4733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  <p:pic>
            <p:nvPicPr>
              <p:cNvPr id="32" name="图片 31"/>
              <p:cNvPicPr>
                <a:picLocks noChangeAspect="1"/>
              </p:cNvPicPr>
              <p:nvPr>
                <p:custDataLst>
                  <p:tags r:id="rId26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4141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</p:grpSp>
      </p:grpSp>
      <p:pic>
        <p:nvPicPr>
          <p:cNvPr id="33" name="图片 32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795655" y="2565400"/>
            <a:ext cx="534035" cy="935355"/>
          </a:xfrm>
          <a:prstGeom prst="rect">
            <a:avLst/>
          </a:prstGeom>
        </p:spPr>
      </p:pic>
      <p:grpSp>
        <p:nvGrpSpPr>
          <p:cNvPr id="34" name="组合 33"/>
          <p:cNvGrpSpPr/>
          <p:nvPr/>
        </p:nvGrpSpPr>
        <p:grpSpPr>
          <a:xfrm>
            <a:off x="2052955" y="1836420"/>
            <a:ext cx="732155" cy="724535"/>
            <a:chOff x="2471" y="3108"/>
            <a:chExt cx="1153" cy="1141"/>
          </a:xfrm>
        </p:grpSpPr>
        <p:cxnSp>
          <p:nvCxnSpPr>
            <p:cNvPr id="35" name="直接连接符 34"/>
            <p:cNvCxnSpPr/>
            <p:nvPr/>
          </p:nvCxnSpPr>
          <p:spPr>
            <a:xfrm flipV="1">
              <a:off x="2824" y="3586"/>
              <a:ext cx="0" cy="663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37" name="文本框 36"/>
            <p:cNvSpPr txBox="1"/>
            <p:nvPr>
              <p:custDataLst>
                <p:tags r:id="rId28"/>
              </p:custDataLst>
            </p:nvPr>
          </p:nvSpPr>
          <p:spPr>
            <a:xfrm>
              <a:off x="2785" y="3715"/>
              <a:ext cx="774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kumimoji="1" lang="zh-CN" altLang="en-US" sz="1200" dirty="0">
                  <a:solidFill>
                    <a:srgbClr val="0070C0"/>
                  </a:solidFill>
                  <a:latin typeface="Segoe UI" panose="020B0502040204020203" charset="0"/>
                  <a:ea typeface="微软雅黑" panose="020B0503020204020204" charset="-122"/>
                  <a:sym typeface="+mn-ea"/>
                </a:rPr>
                <a:t>光伏</a:t>
              </a:r>
              <a:endPara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2471" y="3108"/>
              <a:ext cx="1153" cy="583"/>
              <a:chOff x="4141" y="6761"/>
              <a:chExt cx="1153" cy="583"/>
            </a:xfrm>
          </p:grpSpPr>
          <p:pic>
            <p:nvPicPr>
              <p:cNvPr id="39" name="图片 38"/>
              <p:cNvPicPr>
                <a:picLocks noChangeAspect="1"/>
              </p:cNvPicPr>
              <p:nvPr>
                <p:custDataLst>
                  <p:tags r:id="rId29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4733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  <p:pic>
            <p:nvPicPr>
              <p:cNvPr id="41" name="图片 40"/>
              <p:cNvPicPr>
                <a:picLocks noChangeAspect="1"/>
              </p:cNvPicPr>
              <p:nvPr>
                <p:custDataLst>
                  <p:tags r:id="rId30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4141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</p:grpSp>
      </p:grpSp>
      <p:pic>
        <p:nvPicPr>
          <p:cNvPr id="44" name="图片 43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1989455" y="2541270"/>
            <a:ext cx="534035" cy="935355"/>
          </a:xfrm>
          <a:prstGeom prst="rect">
            <a:avLst/>
          </a:prstGeom>
        </p:spPr>
      </p:pic>
      <p:sp>
        <p:nvSpPr>
          <p:cNvPr id="45" name="文本框 44"/>
          <p:cNvSpPr txBox="1"/>
          <p:nvPr>
            <p:custDataLst>
              <p:tags r:id="rId31"/>
            </p:custDataLst>
          </p:nvPr>
        </p:nvSpPr>
        <p:spPr>
          <a:xfrm>
            <a:off x="254635" y="3503930"/>
            <a:ext cx="285178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  <a:buNone/>
            </a:pP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分散布置</a:t>
            </a:r>
            <a:endParaRPr kumimoji="1" 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绿电直连直流</a:t>
            </a: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固态变压器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（单台最大可接入光伏350KW）</a:t>
            </a:r>
            <a:endParaRPr kumimoji="1" 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若自身光伏不够用，可利用周边闲置屋顶、</a:t>
            </a: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场地输送过来</a:t>
            </a: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32"/>
            </p:custDataLst>
          </p:nvPr>
        </p:nvSpPr>
        <p:spPr>
          <a:xfrm>
            <a:off x="10496550" y="3452495"/>
            <a:ext cx="131826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光储一体系统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3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48" name="直接连接符 47"/>
          <p:cNvCxnSpPr/>
          <p:nvPr/>
        </p:nvCxnSpPr>
        <p:spPr>
          <a:xfrm flipV="1">
            <a:off x="10823575" y="2156460"/>
            <a:ext cx="0" cy="421005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9" name="文本框 48"/>
          <p:cNvSpPr txBox="1"/>
          <p:nvPr>
            <p:custDataLst>
              <p:tags r:id="rId33"/>
            </p:custDataLst>
          </p:nvPr>
        </p:nvSpPr>
        <p:spPr>
          <a:xfrm>
            <a:off x="10798810" y="2238375"/>
            <a:ext cx="4914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50" name="组合 49"/>
          <p:cNvGrpSpPr/>
          <p:nvPr/>
        </p:nvGrpSpPr>
        <p:grpSpPr>
          <a:xfrm rot="0">
            <a:off x="10599420" y="1852930"/>
            <a:ext cx="731520" cy="369570"/>
            <a:chOff x="4141" y="6761"/>
            <a:chExt cx="1152" cy="582"/>
          </a:xfrm>
        </p:grpSpPr>
        <p:pic>
          <p:nvPicPr>
            <p:cNvPr id="51" name="图片 50"/>
            <p:cNvPicPr>
              <a:picLocks noChangeAspect="1"/>
            </p:cNvPicPr>
            <p:nvPr>
              <p:custDataLst>
                <p:tags r:id="rId34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4733" y="6761"/>
              <a:ext cx="561" cy="583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52" name="图片 51"/>
            <p:cNvPicPr>
              <a:picLocks noChangeAspect="1"/>
            </p:cNvPicPr>
            <p:nvPr>
              <p:custDataLst>
                <p:tags r:id="rId35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4141" y="6761"/>
              <a:ext cx="561" cy="583"/>
            </a:xfrm>
            <a:prstGeom prst="rect">
              <a:avLst/>
            </a:prstGeom>
            <a:effectLst>
              <a:softEdge rad="31750"/>
            </a:effectLst>
          </p:spPr>
        </p:pic>
      </p:grpSp>
      <p:cxnSp>
        <p:nvCxnSpPr>
          <p:cNvPr id="53" name="直接连接符 52"/>
          <p:cNvCxnSpPr/>
          <p:nvPr/>
        </p:nvCxnSpPr>
        <p:spPr>
          <a:xfrm>
            <a:off x="10383520" y="2577465"/>
            <a:ext cx="432435" cy="0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11" name="图片 110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912350" y="2415540"/>
            <a:ext cx="565150" cy="1249680"/>
          </a:xfrm>
          <a:prstGeom prst="rect">
            <a:avLst/>
          </a:prstGeom>
        </p:spPr>
      </p:pic>
      <p:sp>
        <p:nvSpPr>
          <p:cNvPr id="112" name="文本框 111"/>
          <p:cNvSpPr txBox="1"/>
          <p:nvPr>
            <p:custDataLst>
              <p:tags r:id="rId36"/>
            </p:custDataLst>
          </p:nvPr>
        </p:nvSpPr>
        <p:spPr>
          <a:xfrm>
            <a:off x="9075420" y="3717290"/>
            <a:ext cx="233045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just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储能电池加油站内无合适位置放置，可放置在远处。加油站内靠近充电桩附近放置无电池的逆变器即可。</a:t>
            </a: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just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储能还可用远端其他用户的变压器来进行谷电充电，和多个</a:t>
            </a: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用户形成区域微电网共同</a:t>
            </a: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降碳。</a:t>
            </a: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10023475" y="961390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8" name="直接连接符 117"/>
          <p:cNvCxnSpPr>
            <a:stCxn id="117" idx="0"/>
          </p:cNvCxnSpPr>
          <p:nvPr/>
        </p:nvCxnSpPr>
        <p:spPr>
          <a:xfrm flipV="1">
            <a:off x="10203815" y="751205"/>
            <a:ext cx="0" cy="2101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10029825" y="1160145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20" name="直接连接符 119"/>
          <p:cNvCxnSpPr/>
          <p:nvPr/>
        </p:nvCxnSpPr>
        <p:spPr>
          <a:xfrm flipV="1">
            <a:off x="10202545" y="1524000"/>
            <a:ext cx="0" cy="89789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1" name="文本框 120"/>
          <p:cNvSpPr txBox="1"/>
          <p:nvPr>
            <p:custDataLst>
              <p:tags r:id="rId37"/>
            </p:custDataLst>
          </p:nvPr>
        </p:nvSpPr>
        <p:spPr>
          <a:xfrm>
            <a:off x="10344150" y="1013460"/>
            <a:ext cx="13500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储能可用远端外部变压器</a:t>
            </a: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充电</a:t>
            </a: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3" name="直接连接符 2"/>
          <p:cNvCxnSpPr/>
          <p:nvPr>
            <p:custDataLst>
              <p:tags r:id="rId38"/>
            </p:custDataLst>
          </p:nvPr>
        </p:nvCxnSpPr>
        <p:spPr>
          <a:xfrm>
            <a:off x="9382125" y="761365"/>
            <a:ext cx="1574800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>
            <p:custDataLst>
              <p:tags r:id="rId39"/>
            </p:custDataLst>
          </p:nvPr>
        </p:nvSpPr>
        <p:spPr>
          <a:xfrm>
            <a:off x="11064240" y="608330"/>
            <a:ext cx="121348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r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电网（</a:t>
            </a:r>
            <a:r>
              <a:rPr kumimoji="1" lang="en-US" altLang="zh-CN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10KV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）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城市加油站</a:t>
            </a:r>
            <a:r>
              <a:rPr lang="en-US" altLang="zh-CN"/>
              <a:t>---</a:t>
            </a:r>
            <a:r>
              <a:rPr lang="zh-CN" altLang="en-US"/>
              <a:t>光储充一体</a:t>
            </a:r>
            <a:r>
              <a:rPr lang="zh-CN" altLang="en-US"/>
              <a:t>示意图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" y="746125"/>
            <a:ext cx="6578600" cy="552894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600" y="3534410"/>
            <a:ext cx="4936490" cy="274002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0" y="746125"/>
            <a:ext cx="4912360" cy="2734945"/>
          </a:xfrm>
          <a:prstGeom prst="rect">
            <a:avLst/>
          </a:prstGeom>
          <a:effectLst>
            <a:softEdge rad="3175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高速</a:t>
            </a:r>
            <a:r>
              <a:rPr lang="zh-CN" altLang="en-US">
                <a:sym typeface="+mn-ea"/>
              </a:rPr>
              <a:t>公路服务区</a:t>
            </a:r>
            <a:r>
              <a:rPr lang="en-US" altLang="zh-CN">
                <a:sym typeface="+mn-ea"/>
              </a:rPr>
              <a:t>---</a:t>
            </a:r>
            <a:r>
              <a:rPr lang="zh-CN" altLang="en-US">
                <a:sym typeface="+mn-ea"/>
              </a:rPr>
              <a:t>充电需求分析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335280" y="765810"/>
            <a:ext cx="11493500" cy="5565775"/>
          </a:xfrm>
          <a:prstGeom prst="rect">
            <a:avLst/>
          </a:prstGeom>
          <a:noFill/>
        </p:spPr>
        <p:txBody>
          <a:bodyPr wrap="square" rtlCol="0" anchor="t">
            <a:noAutofit/>
            <a:scene3d>
              <a:camera prst="orthographicFront"/>
              <a:lightRig rig="threePt" dir="t"/>
            </a:scene3d>
          </a:bodyPr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kumimoji="1"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</a:t>
            </a:r>
            <a:r>
              <a:rPr kumimoji="1"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越来越多的小轿车、货运车、各类重卡采用新能源车，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对实现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双碳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”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目标、降低使用成本、推动能源结构转型具有重要意义。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服务区充电需求巨大，但传统加油站原有电力系统多按加油设备设计，未预留充电桩所需的大功率负荷，需升级变压器或改造线路，面临审批周期长、改造成本高、电网容量受限等问题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‌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服务区充电站电力接入是最大技术门槛，比如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台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360kW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充电桩需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3200kVA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变压器，电网容量不足时扩容成本可达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100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/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兆瓦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‌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。很多地方面临电网容量受限，电网短期内无法提供充电所需容量。大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容量充电站对电力负荷、电能质量及基础设施升级有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影响。</a:t>
            </a: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一、电力负荷压力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‌1. 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瞬时功率需求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‌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：大功率充电桩（如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600kW/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台）需瞬时强电流，可能引发馈线电压波动，影响周边精密设备运行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‌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en-US" altLang="zh-CN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二、电能质量挑战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‌1. 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谐波污染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‌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：充电设备作为非线性负载，会产生谐波电流，导致电压畸变、功率因数下降</a:t>
            </a: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三、基础设施升级需求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1. 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配电网扩容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‌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：区域电力容量不足，需远距离新建馈线或升级变压器，投资成本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高。</a:t>
            </a: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endParaRPr lang="zh-CN" altLang="en-US" sz="1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大功率构网型光储充一体微电网系统</a:t>
            </a:r>
            <a:r>
              <a:rPr lang="zh-CN" altLang="en-US">
                <a:sym typeface="+mn-ea"/>
              </a:rPr>
              <a:t>作用</a:t>
            </a: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335280" y="765810"/>
            <a:ext cx="11493500" cy="4991100"/>
          </a:xfrm>
          <a:prstGeom prst="rect">
            <a:avLst/>
          </a:prstGeom>
          <a:noFill/>
        </p:spPr>
        <p:txBody>
          <a:bodyPr wrap="square" rtlCol="0" anchor="t">
            <a:noAutofit/>
            <a:scene3d>
              <a:camera prst="orthographicFront"/>
              <a:lightRig rig="threePt" dir="t"/>
            </a:scene3d>
          </a:bodyPr>
          <a:p>
            <a:pPr algn="l" fontAlgn="auto">
              <a:lnSpc>
                <a:spcPct val="150000"/>
              </a:lnSpc>
              <a:spcAft>
                <a:spcPts val="600"/>
              </a:spcAft>
              <a:buClrTx/>
              <a:buSzTx/>
              <a:buFont typeface="Wingdings" panose="05000000000000000000" charset="0"/>
              <a:buBlip>
                <a:blip r:embed="rId2"/>
              </a:buBlip>
            </a:pPr>
            <a:r>
              <a:rPr kumimoji="1" lang="en-US" altLang="zh-CN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kumimoji="1" lang="en-US" altLang="zh-CN" sz="1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进行电力增容</a:t>
            </a:r>
            <a:endParaRPr kumimoji="1" lang="en-US" altLang="zh-CN"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kumimoji="1" lang="en-US" altLang="zh-CN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kumimoji="1" lang="zh-CN" altLang="en-US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可快速在变压器容量不足的区域，大功率构网型光储一体微电网提供充电所需容量</a:t>
            </a:r>
            <a:r>
              <a:rPr kumimoji="1" lang="zh-CN" altLang="en-US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，满足日益增长的新能源</a:t>
            </a:r>
            <a:r>
              <a:rPr kumimoji="1" lang="zh-CN" altLang="en-US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车充电需求；</a:t>
            </a:r>
            <a:endParaRPr kumimoji="1" lang="zh-CN" altLang="en-US" sz="16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2"/>
              </a:buBlip>
            </a:pPr>
            <a:r>
              <a:rPr kumimoji="1" lang="en-US" altLang="zh-CN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kumimoji="1" lang="zh-CN" altLang="en-US" sz="1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为新能源汽车提供绿色、便宜的</a:t>
            </a:r>
            <a:r>
              <a:rPr kumimoji="1" lang="zh-CN" altLang="en-US" sz="1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清洁电力，降低碳排放</a:t>
            </a:r>
            <a:endParaRPr kumimoji="1" lang="en-US" altLang="zh-CN" sz="16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2"/>
              </a:buBlip>
            </a:pPr>
            <a:r>
              <a:rPr kumimoji="1" lang="en-US" altLang="zh-CN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kumimoji="1" lang="zh-CN" altLang="en-US" sz="1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大幅降低大功率充电对电网造成的冲击，平抑峰谷</a:t>
            </a:r>
            <a:endParaRPr kumimoji="1" lang="en-US" altLang="zh-CN" sz="16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2"/>
              </a:buBlip>
            </a:pPr>
            <a:r>
              <a:rPr kumimoji="1" lang="en-US" altLang="zh-CN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kumimoji="1" lang="zh-CN" altLang="en-US" sz="1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降低投资成本</a:t>
            </a:r>
            <a:endParaRPr kumimoji="1" lang="zh-CN" altLang="en-US"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Char char="l"/>
            </a:pPr>
            <a:r>
              <a:rPr kumimoji="1" lang="zh-CN" altLang="en-US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光伏无需高压上网，光储</a:t>
            </a:r>
            <a:r>
              <a:rPr kumimoji="1" lang="zh-CN" altLang="en-US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一体无需光伏逆变器、光伏并网柜、电力接入费用，无需安装可观、可测、可调、可控设备，不受电网调峰</a:t>
            </a:r>
            <a:r>
              <a:rPr kumimoji="1" lang="zh-CN" altLang="en-US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调控；</a:t>
            </a:r>
            <a:endParaRPr kumimoji="1" lang="zh-CN" altLang="en-US"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Char char="l"/>
            </a:pPr>
            <a:r>
              <a:rPr kumimoji="1" lang="zh-CN" altLang="en-US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只需配置小功率变压器，用于阴雨天时的电力补充（在谷电、平价时给储能充电），大幅减少变压器投资和日常的基本电费</a:t>
            </a:r>
            <a:r>
              <a:rPr kumimoji="1" lang="zh-CN" altLang="en-US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支出；</a:t>
            </a:r>
            <a:endParaRPr kumimoji="1" lang="en-US" altLang="zh-CN" sz="16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  <a:buBlip>
                <a:blip r:embed="rId2"/>
              </a:buBlip>
            </a:pPr>
            <a:r>
              <a:rPr kumimoji="1" lang="en-US" altLang="zh-CN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kumimoji="1" lang="zh-CN" altLang="en-US" sz="1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具有</a:t>
            </a:r>
            <a:r>
              <a:rPr kumimoji="1" lang="en-US" altLang="zh-CN" sz="1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UPS</a:t>
            </a:r>
            <a:r>
              <a:rPr kumimoji="1" lang="zh-CN" altLang="en-US" sz="1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功能，保障应急需求</a:t>
            </a:r>
            <a:endParaRPr kumimoji="1" lang="zh-CN" altLang="en-US" sz="1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r>
              <a:rPr kumimoji="1" lang="en-US" altLang="zh-CN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kumimoji="1" lang="zh-CN" altLang="en-US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当电网故障时，微电网可零毫秒切换为</a:t>
            </a:r>
            <a:r>
              <a:rPr kumimoji="1" lang="en-US" altLang="zh-CN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UPS</a:t>
            </a:r>
            <a:r>
              <a:rPr kumimoji="1" lang="zh-CN" altLang="en-US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模式继续供电，光伏和电池内电量</a:t>
            </a:r>
            <a:r>
              <a:rPr kumimoji="1" lang="zh-CN" altLang="en-US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持续提供充电</a:t>
            </a:r>
            <a:r>
              <a:rPr kumimoji="1" lang="zh-CN" altLang="en-US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服务；</a:t>
            </a:r>
            <a:endParaRPr kumimoji="1" lang="zh-CN" altLang="en-US" sz="16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l" fontAlgn="auto">
              <a:lnSpc>
                <a:spcPct val="150000"/>
              </a:lnSpc>
              <a:spcAft>
                <a:spcPts val="600"/>
              </a:spcAft>
              <a:buClrTx/>
              <a:buSzTx/>
              <a:buFont typeface="Wingdings" panose="05000000000000000000" charset="0"/>
              <a:buBlip>
                <a:blip r:embed="rId2"/>
              </a:buBlip>
            </a:pPr>
            <a:r>
              <a:rPr kumimoji="1" lang="en-US" altLang="zh-CN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kumimoji="1" lang="en-US" altLang="zh-CN" sz="16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可加入虚拟电厂参与调峰，一次调频、二次调频</a:t>
            </a:r>
            <a:endParaRPr kumimoji="1" lang="en-US" altLang="zh-CN" sz="16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endParaRPr lang="zh-CN" altLang="en-US" sz="16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50000"/>
              </a:lnSpc>
              <a:spcAft>
                <a:spcPts val="600"/>
              </a:spcAft>
              <a:buFont typeface="Wingdings" panose="05000000000000000000" charset="0"/>
            </a:pPr>
            <a:endParaRPr lang="zh-CN" altLang="en-US" sz="16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64" name="直接连接符 63"/>
          <p:cNvCxnSpPr/>
          <p:nvPr>
            <p:custDataLst>
              <p:tags r:id="rId1"/>
            </p:custDataLst>
          </p:nvPr>
        </p:nvCxnSpPr>
        <p:spPr>
          <a:xfrm>
            <a:off x="1021080" y="3029585"/>
            <a:ext cx="10355580" cy="0"/>
          </a:xfrm>
          <a:prstGeom prst="line">
            <a:avLst/>
          </a:prstGeom>
          <a:ln w="19050" cmpd="sng">
            <a:solidFill>
              <a:srgbClr val="0070C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高速公路</a:t>
            </a:r>
            <a:r>
              <a:rPr lang="zh-CN" altLang="en-US">
                <a:sym typeface="+mn-ea"/>
              </a:rPr>
              <a:t>服务区加油站</a:t>
            </a:r>
            <a:r>
              <a:rPr lang="en-US" altLang="zh-CN">
                <a:sym typeface="+mn-ea"/>
              </a:rPr>
              <a:t>---</a:t>
            </a:r>
            <a:r>
              <a:rPr lang="zh-CN" altLang="en-US">
                <a:sym typeface="+mn-ea"/>
              </a:rPr>
              <a:t>光储</a:t>
            </a:r>
            <a:r>
              <a:rPr lang="zh-CN" altLang="en-US">
                <a:sym typeface="+mn-ea"/>
              </a:rPr>
              <a:t>充一体系统示意图</a:t>
            </a:r>
            <a:endParaRPr lang="zh-CN" altLang="en-US">
              <a:sym typeface="+mn-ea"/>
            </a:endParaRPr>
          </a:p>
        </p:txBody>
      </p:sp>
      <p:cxnSp>
        <p:nvCxnSpPr>
          <p:cNvPr id="27" name="直接连接符 26"/>
          <p:cNvCxnSpPr/>
          <p:nvPr>
            <p:custDataLst>
              <p:tags r:id="rId2"/>
            </p:custDataLst>
          </p:nvPr>
        </p:nvCxnSpPr>
        <p:spPr>
          <a:xfrm>
            <a:off x="1013460" y="2925445"/>
            <a:ext cx="10429240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>
            <p:custDataLst>
              <p:tags r:id="rId3"/>
            </p:custDataLst>
          </p:nvPr>
        </p:nvSpPr>
        <p:spPr>
          <a:xfrm>
            <a:off x="5257165" y="2465070"/>
            <a:ext cx="20986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DC 1500V</a:t>
            </a:r>
            <a:endParaRPr kumimoji="1" lang="en-US" sz="12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kumimoji="1" 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 kumimoji="1" lang="zh-CN" alt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高压</a:t>
            </a:r>
            <a:r>
              <a:rPr kumimoji="1" lang="zh-CN" alt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直流母线</a:t>
            </a:r>
            <a:endParaRPr kumimoji="1" lang="zh-CN" altLang="en-US" sz="12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4"/>
            </p:custDataLst>
          </p:nvPr>
        </p:nvSpPr>
        <p:spPr>
          <a:xfrm>
            <a:off x="2818765" y="3547745"/>
            <a:ext cx="9232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系统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20" name="直接连接符 19"/>
          <p:cNvCxnSpPr/>
          <p:nvPr>
            <p:custDataLst>
              <p:tags r:id="rId5"/>
            </p:custDataLst>
          </p:nvPr>
        </p:nvCxnSpPr>
        <p:spPr>
          <a:xfrm>
            <a:off x="3543300" y="765175"/>
            <a:ext cx="5171440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6239510" y="981710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5" name="直接连接符 54"/>
          <p:cNvCxnSpPr>
            <a:stCxn id="54" idx="0"/>
          </p:cNvCxnSpPr>
          <p:nvPr/>
        </p:nvCxnSpPr>
        <p:spPr>
          <a:xfrm flipV="1">
            <a:off x="6419850" y="771525"/>
            <a:ext cx="0" cy="2101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6" name="椭圆 55"/>
          <p:cNvSpPr/>
          <p:nvPr/>
        </p:nvSpPr>
        <p:spPr>
          <a:xfrm>
            <a:off x="6245860" y="1180465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7" name="直接连接符 56"/>
          <p:cNvCxnSpPr/>
          <p:nvPr/>
        </p:nvCxnSpPr>
        <p:spPr>
          <a:xfrm flipV="1">
            <a:off x="6418580" y="1544320"/>
            <a:ext cx="0" cy="2101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>
            <p:custDataLst>
              <p:tags r:id="rId6"/>
            </p:custDataLst>
          </p:nvPr>
        </p:nvSpPr>
        <p:spPr>
          <a:xfrm>
            <a:off x="6600190" y="1053465"/>
            <a:ext cx="41351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变压器可任意配置，或采用外部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公变；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光伏安装容量不受变压器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容量限制；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7"/>
            </p:custDataLst>
          </p:nvPr>
        </p:nvSpPr>
        <p:spPr>
          <a:xfrm>
            <a:off x="2323465" y="625475"/>
            <a:ext cx="133159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r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电网（</a:t>
            </a:r>
            <a:r>
              <a:rPr kumimoji="1" lang="en-US" altLang="zh-CN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10KV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）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65" name="直接连接符 64"/>
          <p:cNvCxnSpPr/>
          <p:nvPr>
            <p:custDataLst>
              <p:tags r:id="rId8"/>
            </p:custDataLst>
          </p:nvPr>
        </p:nvCxnSpPr>
        <p:spPr>
          <a:xfrm>
            <a:off x="3728720" y="1754505"/>
            <a:ext cx="4971415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6" name="文本框 65"/>
          <p:cNvSpPr txBox="1"/>
          <p:nvPr>
            <p:custDataLst>
              <p:tags r:id="rId9"/>
            </p:custDataLst>
          </p:nvPr>
        </p:nvSpPr>
        <p:spPr>
          <a:xfrm>
            <a:off x="3688715" y="1772920"/>
            <a:ext cx="133159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电网（</a:t>
            </a:r>
            <a:r>
              <a:rPr kumimoji="1" lang="en-US" altLang="zh-CN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380</a:t>
            </a:r>
            <a:r>
              <a:rPr kumimoji="1" lang="en-US" altLang="zh-CN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V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）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67" name="直接连接符 66"/>
          <p:cNvCxnSpPr/>
          <p:nvPr/>
        </p:nvCxnSpPr>
        <p:spPr>
          <a:xfrm flipV="1">
            <a:off x="4786630" y="1760220"/>
            <a:ext cx="0" cy="71247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 flipV="1">
            <a:off x="5245100" y="2164080"/>
            <a:ext cx="0" cy="421005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0"/>
            </p:custDataLst>
          </p:nvPr>
        </p:nvSpPr>
        <p:spPr>
          <a:xfrm>
            <a:off x="5220335" y="2245995"/>
            <a:ext cx="4914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72" name="组合 71"/>
          <p:cNvGrpSpPr/>
          <p:nvPr/>
        </p:nvGrpSpPr>
        <p:grpSpPr>
          <a:xfrm rot="0">
            <a:off x="5020945" y="1860550"/>
            <a:ext cx="731520" cy="369570"/>
            <a:chOff x="4141" y="6761"/>
            <a:chExt cx="1152" cy="582"/>
          </a:xfrm>
        </p:grpSpPr>
        <p:pic>
          <p:nvPicPr>
            <p:cNvPr id="10" name="图片 9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4733" y="6761"/>
              <a:ext cx="561" cy="583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71" name="图片 70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4141" y="6761"/>
              <a:ext cx="561" cy="583"/>
            </a:xfrm>
            <a:prstGeom prst="rect">
              <a:avLst/>
            </a:prstGeom>
            <a:effectLst>
              <a:softEdge rad="31750"/>
            </a:effectLst>
          </p:spPr>
        </p:pic>
      </p:grpSp>
      <p:cxnSp>
        <p:nvCxnSpPr>
          <p:cNvPr id="76" name="直接连接符 75"/>
          <p:cNvCxnSpPr/>
          <p:nvPr/>
        </p:nvCxnSpPr>
        <p:spPr>
          <a:xfrm>
            <a:off x="4805045" y="2585085"/>
            <a:ext cx="432435" cy="0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 flipV="1">
            <a:off x="4758055" y="3357245"/>
            <a:ext cx="3810" cy="55499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5" name="文本框 94"/>
          <p:cNvSpPr txBox="1"/>
          <p:nvPr>
            <p:custDataLst>
              <p:tags r:id="rId14"/>
            </p:custDataLst>
          </p:nvPr>
        </p:nvSpPr>
        <p:spPr>
          <a:xfrm>
            <a:off x="4394835" y="4467225"/>
            <a:ext cx="92646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充电桩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09" name="文本框 108"/>
          <p:cNvSpPr txBox="1"/>
          <p:nvPr>
            <p:custDataLst>
              <p:tags r:id="rId15"/>
            </p:custDataLst>
          </p:nvPr>
        </p:nvSpPr>
        <p:spPr>
          <a:xfrm>
            <a:off x="168910" y="4699635"/>
            <a:ext cx="11916410" cy="16948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algn="l">
              <a:lnSpc>
                <a:spcPts val="1800"/>
              </a:lnSpc>
              <a:buClrTx/>
              <a:buSzTx/>
              <a:buFontTx/>
            </a:pPr>
            <a:r>
              <a:rPr kumimoji="1" 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说明：</a:t>
            </a:r>
            <a:endParaRPr kumimoji="1" lang="zh-CN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lvl="0" algn="l">
              <a:lnSpc>
                <a:spcPts val="1800"/>
              </a:lnSpc>
              <a:buClrTx/>
              <a:buSzTx/>
              <a:buFontTx/>
            </a:pP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1. N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台光储一体机任意组合成充电桩所需功率，</a:t>
            </a:r>
            <a:r>
              <a:rPr kumimoji="1" lang="zh-CN" altLang="en-US" sz="1200" dirty="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每组功率可各不相同，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分成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N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组给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N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个充电桩供电；</a:t>
            </a:r>
            <a:endParaRPr kumimoji="1" lang="zh-CN" altLang="en-US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lvl="0" algn="l">
              <a:lnSpc>
                <a:spcPts val="1800"/>
              </a:lnSpc>
              <a:buClrTx/>
              <a:buSzTx/>
              <a:buFontTx/>
            </a:pP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2. 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光伏就近接入光储一体机，建议光伏直流电缆长度小于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200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米，每台光储一体机最大可接入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20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0KW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光伏；</a:t>
            </a:r>
            <a:endParaRPr kumimoji="1" lang="zh-CN" altLang="en-US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lvl="0" algn="l">
              <a:lnSpc>
                <a:spcPts val="1800"/>
              </a:lnSpc>
              <a:buClrTx/>
              <a:buSzTx/>
              <a:buFontTx/>
            </a:pPr>
            <a:r>
              <a:rPr kumimoji="1" lang="en-US" altLang="zh-CN" sz="1200" b="1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3. </a:t>
            </a:r>
            <a:r>
              <a:rPr kumimoji="1" lang="zh-CN" altLang="en-US" sz="1200" b="1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若光伏离光储一体机距离远，为节省电缆、施工成本、线损等，光伏可就近接入</a:t>
            </a:r>
            <a:r>
              <a:rPr kumimoji="1" lang="en-US" altLang="zh-CN" sz="1200" b="1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“</a:t>
            </a:r>
            <a:r>
              <a:rPr kumimoji="1" lang="zh-CN" altLang="en-US" sz="1200" b="1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绿电直连直流固态变压器</a:t>
            </a:r>
            <a:r>
              <a:rPr kumimoji="1" lang="en-US" altLang="zh-CN" sz="1200" b="1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”</a:t>
            </a:r>
            <a:r>
              <a:rPr kumimoji="1" lang="zh-CN" altLang="en-US" sz="1200" b="1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，通过高压直流母线跟各光储一体机连接，互相调剂使用；</a:t>
            </a:r>
            <a:endParaRPr kumimoji="1" lang="zh-CN" altLang="en-US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lvl="0" algn="l">
              <a:lnSpc>
                <a:spcPts val="1800"/>
              </a:lnSpc>
              <a:buClrTx/>
              <a:buSzTx/>
              <a:buFontTx/>
            </a:pP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4. 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逆变器和电网可进行功率合成，也就是最大输出总功率为：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N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台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×115KW/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台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+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变压器功率；</a:t>
            </a:r>
            <a:endParaRPr kumimoji="1" lang="zh-CN" altLang="en-US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lvl="0" algn="l">
              <a:lnSpc>
                <a:spcPts val="1800"/>
              </a:lnSpc>
              <a:buClrTx/>
              <a:buSzTx/>
              <a:buFontTx/>
            </a:pP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5. 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变压器下接入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N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台光储一体机（单台最大可接入</a:t>
            </a:r>
            <a:r>
              <a:rPr kumimoji="1" lang="en-US" altLang="zh-CN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115KW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），光储一体机之间用高压</a:t>
            </a:r>
            <a:r>
              <a:rPr kumimoji="1" lang="zh-CN" altLang="en-US" sz="1200" dirty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直流母线连接，每台光储一体机电网充电、光伏发电、电池电量可以通过高压直流母线给其他光储一体机充电或使用；</a:t>
            </a:r>
            <a:endParaRPr kumimoji="1" lang="zh-CN" altLang="en-US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16"/>
            </p:custDataLst>
          </p:nvPr>
        </p:nvSpPr>
        <p:spPr>
          <a:xfrm>
            <a:off x="3494405" y="961390"/>
            <a:ext cx="25711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just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若阴雨天光伏发电不好，储能可夜间谷电、中午谷电削峰填谷充电，构网型储能扩容给充电桩使用。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5303520" y="3079115"/>
            <a:ext cx="2146300" cy="6115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00000"/>
              </a:lnSpc>
              <a:buFont typeface="Wingdings" panose="05000000000000000000" charset="0"/>
            </a:pPr>
            <a:r>
              <a:rPr lang="zh-CN" altLang="en-US" sz="1200" b="1">
                <a:solidFill>
                  <a:schemeClr val="tx1"/>
                </a:solidFill>
                <a:sym typeface="+mn-ea"/>
              </a:rPr>
              <a:t>各光储一体柜内光伏、电池电量可以互相调配，提高整体系统的利用率和互为备用。</a:t>
            </a:r>
            <a:endParaRPr lang="zh-CN" altLang="en-US" sz="1200" b="1">
              <a:solidFill>
                <a:schemeClr val="tx1"/>
              </a:solidFill>
              <a:sym typeface="+mn-ea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charset="0"/>
              <a:buChar char="l"/>
            </a:pPr>
            <a:endParaRPr lang="zh-CN" altLang="en-US" sz="1200" b="1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sz="1200" b="1">
              <a:solidFill>
                <a:schemeClr val="tx1"/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7842250" y="1752600"/>
            <a:ext cx="0" cy="71247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8444230" y="2156460"/>
            <a:ext cx="0" cy="421005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>
            <p:custDataLst>
              <p:tags r:id="rId17"/>
            </p:custDataLst>
          </p:nvPr>
        </p:nvSpPr>
        <p:spPr>
          <a:xfrm>
            <a:off x="8419465" y="2238375"/>
            <a:ext cx="4914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光伏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12" name="组合 11"/>
          <p:cNvGrpSpPr/>
          <p:nvPr/>
        </p:nvGrpSpPr>
        <p:grpSpPr>
          <a:xfrm rot="0">
            <a:off x="8220075" y="1852930"/>
            <a:ext cx="731520" cy="369570"/>
            <a:chOff x="4141" y="6761"/>
            <a:chExt cx="1152" cy="582"/>
          </a:xfrm>
        </p:grpSpPr>
        <p:pic>
          <p:nvPicPr>
            <p:cNvPr id="13" name="图片 12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4733" y="6761"/>
              <a:ext cx="561" cy="583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14" name="图片 13"/>
            <p:cNvPicPr>
              <a:picLocks noChangeAspect="1"/>
            </p:cNvPicPr>
            <p:nvPr>
              <p:custDataLst>
                <p:tags r:id="rId19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4141" y="6761"/>
              <a:ext cx="561" cy="583"/>
            </a:xfrm>
            <a:prstGeom prst="rect">
              <a:avLst/>
            </a:prstGeom>
            <a:effectLst>
              <a:softEdge rad="31750"/>
            </a:effectLst>
          </p:spPr>
        </p:pic>
      </p:grpSp>
      <p:cxnSp>
        <p:nvCxnSpPr>
          <p:cNvPr id="16" name="直接连接符 15"/>
          <p:cNvCxnSpPr/>
          <p:nvPr/>
        </p:nvCxnSpPr>
        <p:spPr>
          <a:xfrm>
            <a:off x="8004175" y="2577465"/>
            <a:ext cx="432435" cy="0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7916545" y="3429000"/>
            <a:ext cx="3810" cy="48323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93" name="图片 92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477385" y="3861435"/>
            <a:ext cx="512445" cy="612775"/>
          </a:xfrm>
          <a:prstGeom prst="rect">
            <a:avLst/>
          </a:prstGeom>
        </p:spPr>
      </p:pic>
      <p:sp>
        <p:nvSpPr>
          <p:cNvPr id="23" name="文本框 22"/>
          <p:cNvSpPr txBox="1"/>
          <p:nvPr>
            <p:custDataLst>
              <p:tags r:id="rId21"/>
            </p:custDataLst>
          </p:nvPr>
        </p:nvSpPr>
        <p:spPr>
          <a:xfrm>
            <a:off x="7608570" y="4467225"/>
            <a:ext cx="92646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充电桩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N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655560" y="3861435"/>
            <a:ext cx="512445" cy="612775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543560" y="1836420"/>
            <a:ext cx="732155" cy="724535"/>
            <a:chOff x="2471" y="3108"/>
            <a:chExt cx="1153" cy="1141"/>
          </a:xfrm>
        </p:grpSpPr>
        <p:cxnSp>
          <p:nvCxnSpPr>
            <p:cNvPr id="28" name="直接连接符 27"/>
            <p:cNvCxnSpPr/>
            <p:nvPr/>
          </p:nvCxnSpPr>
          <p:spPr>
            <a:xfrm flipV="1">
              <a:off x="2824" y="3586"/>
              <a:ext cx="0" cy="663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>
              <p:custDataLst>
                <p:tags r:id="rId22"/>
              </p:custDataLst>
            </p:nvPr>
          </p:nvSpPr>
          <p:spPr>
            <a:xfrm>
              <a:off x="2785" y="3715"/>
              <a:ext cx="774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kumimoji="1" lang="zh-CN" altLang="en-US" sz="1200" dirty="0">
                  <a:solidFill>
                    <a:srgbClr val="0070C0"/>
                  </a:solidFill>
                  <a:latin typeface="Segoe UI" panose="020B0502040204020203" charset="0"/>
                  <a:ea typeface="微软雅黑" panose="020B0503020204020204" charset="-122"/>
                  <a:sym typeface="+mn-ea"/>
                </a:rPr>
                <a:t>光伏</a:t>
              </a:r>
              <a:endPara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2471" y="3108"/>
              <a:ext cx="1153" cy="583"/>
              <a:chOff x="4141" y="6761"/>
              <a:chExt cx="1153" cy="583"/>
            </a:xfrm>
          </p:grpSpPr>
          <p:pic>
            <p:nvPicPr>
              <p:cNvPr id="31" name="图片 30"/>
              <p:cNvPicPr>
                <a:picLocks noChangeAspect="1"/>
              </p:cNvPicPr>
              <p:nvPr>
                <p:custDataLst>
                  <p:tags r:id="rId23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4733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  <p:pic>
            <p:nvPicPr>
              <p:cNvPr id="32" name="图片 31"/>
              <p:cNvPicPr>
                <a:picLocks noChangeAspect="1"/>
              </p:cNvPicPr>
              <p:nvPr>
                <p:custDataLst>
                  <p:tags r:id="rId24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4141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</p:grpSp>
      </p:grpSp>
      <p:pic>
        <p:nvPicPr>
          <p:cNvPr id="33" name="图片 32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480060" y="2541270"/>
            <a:ext cx="534035" cy="935355"/>
          </a:xfrm>
          <a:prstGeom prst="rect">
            <a:avLst/>
          </a:prstGeom>
        </p:spPr>
      </p:pic>
      <p:grpSp>
        <p:nvGrpSpPr>
          <p:cNvPr id="34" name="组合 33"/>
          <p:cNvGrpSpPr/>
          <p:nvPr/>
        </p:nvGrpSpPr>
        <p:grpSpPr>
          <a:xfrm>
            <a:off x="1550670" y="1836420"/>
            <a:ext cx="732155" cy="724535"/>
            <a:chOff x="2471" y="3108"/>
            <a:chExt cx="1153" cy="1141"/>
          </a:xfrm>
        </p:grpSpPr>
        <p:cxnSp>
          <p:nvCxnSpPr>
            <p:cNvPr id="35" name="直接连接符 34"/>
            <p:cNvCxnSpPr/>
            <p:nvPr/>
          </p:nvCxnSpPr>
          <p:spPr>
            <a:xfrm flipV="1">
              <a:off x="2824" y="3586"/>
              <a:ext cx="0" cy="663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37" name="文本框 36"/>
            <p:cNvSpPr txBox="1"/>
            <p:nvPr>
              <p:custDataLst>
                <p:tags r:id="rId26"/>
              </p:custDataLst>
            </p:nvPr>
          </p:nvSpPr>
          <p:spPr>
            <a:xfrm>
              <a:off x="2785" y="3715"/>
              <a:ext cx="774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kumimoji="1" lang="zh-CN" altLang="en-US" sz="1200" dirty="0">
                  <a:solidFill>
                    <a:srgbClr val="0070C0"/>
                  </a:solidFill>
                  <a:latin typeface="Segoe UI" panose="020B0502040204020203" charset="0"/>
                  <a:ea typeface="微软雅黑" panose="020B0503020204020204" charset="-122"/>
                  <a:sym typeface="+mn-ea"/>
                </a:rPr>
                <a:t>光伏</a:t>
              </a:r>
              <a:endPara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2471" y="3108"/>
              <a:ext cx="1153" cy="583"/>
              <a:chOff x="4141" y="6761"/>
              <a:chExt cx="1153" cy="583"/>
            </a:xfrm>
          </p:grpSpPr>
          <p:pic>
            <p:nvPicPr>
              <p:cNvPr id="39" name="图片 38"/>
              <p:cNvPicPr>
                <a:picLocks noChangeAspect="1"/>
              </p:cNvPicPr>
              <p:nvPr>
                <p:custDataLst>
                  <p:tags r:id="rId27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4733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  <p:pic>
            <p:nvPicPr>
              <p:cNvPr id="41" name="图片 40"/>
              <p:cNvPicPr>
                <a:picLocks noChangeAspect="1"/>
              </p:cNvPicPr>
              <p:nvPr>
                <p:custDataLst>
                  <p:tags r:id="rId28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4141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</p:grpSp>
      </p:grpSp>
      <p:pic>
        <p:nvPicPr>
          <p:cNvPr id="44" name="图片 43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487170" y="2541270"/>
            <a:ext cx="534035" cy="935355"/>
          </a:xfrm>
          <a:prstGeom prst="rect">
            <a:avLst/>
          </a:prstGeom>
        </p:spPr>
      </p:pic>
      <p:sp>
        <p:nvSpPr>
          <p:cNvPr id="45" name="文本框 44"/>
          <p:cNvSpPr txBox="1"/>
          <p:nvPr>
            <p:custDataLst>
              <p:tags r:id="rId29"/>
            </p:custDataLst>
          </p:nvPr>
        </p:nvSpPr>
        <p:spPr>
          <a:xfrm>
            <a:off x="-32385" y="3503930"/>
            <a:ext cx="285178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  <a:buNone/>
            </a:pP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分散布置</a:t>
            </a:r>
            <a:endParaRPr kumimoji="1" 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绿电直连直流</a:t>
            </a: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固态变压器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（单台最大可接入光伏350KW）</a:t>
            </a:r>
            <a:endParaRPr kumimoji="1" 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若加油站内光伏不够用，可利用高速公路边坡等闲置土地安装光伏，高压直流</a:t>
            </a: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母线远距离输送过来</a:t>
            </a: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12" name="文本框 111"/>
          <p:cNvSpPr txBox="1"/>
          <p:nvPr>
            <p:custDataLst>
              <p:tags r:id="rId30"/>
            </p:custDataLst>
          </p:nvPr>
        </p:nvSpPr>
        <p:spPr>
          <a:xfrm>
            <a:off x="10200640" y="1955165"/>
            <a:ext cx="10439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储能设备可</a:t>
            </a: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放置在远处</a:t>
            </a: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10023475" y="961390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8" name="直接连接符 117"/>
          <p:cNvCxnSpPr>
            <a:stCxn id="117" idx="0"/>
          </p:cNvCxnSpPr>
          <p:nvPr/>
        </p:nvCxnSpPr>
        <p:spPr>
          <a:xfrm flipV="1">
            <a:off x="10203815" y="751205"/>
            <a:ext cx="0" cy="2101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10029825" y="1160145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20" name="直接连接符 119"/>
          <p:cNvCxnSpPr/>
          <p:nvPr/>
        </p:nvCxnSpPr>
        <p:spPr>
          <a:xfrm flipV="1">
            <a:off x="10202545" y="1524000"/>
            <a:ext cx="0" cy="104584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1" name="文本框 120"/>
          <p:cNvSpPr txBox="1"/>
          <p:nvPr>
            <p:custDataLst>
              <p:tags r:id="rId31"/>
            </p:custDataLst>
          </p:nvPr>
        </p:nvSpPr>
        <p:spPr>
          <a:xfrm>
            <a:off x="10344150" y="1013460"/>
            <a:ext cx="15201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储能可用远端其他用户</a:t>
            </a: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的变压器</a:t>
            </a: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充电</a:t>
            </a: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3" name="直接连接符 2"/>
          <p:cNvCxnSpPr/>
          <p:nvPr>
            <p:custDataLst>
              <p:tags r:id="rId32"/>
            </p:custDataLst>
          </p:nvPr>
        </p:nvCxnSpPr>
        <p:spPr>
          <a:xfrm>
            <a:off x="9136380" y="765175"/>
            <a:ext cx="1911350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60" name="图片 59" descr="微信图片_20250701123422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2323465" y="2421890"/>
            <a:ext cx="1345565" cy="1132205"/>
          </a:xfrm>
          <a:prstGeom prst="rect">
            <a:avLst/>
          </a:prstGeom>
        </p:spPr>
      </p:pic>
      <p:pic>
        <p:nvPicPr>
          <p:cNvPr id="15" name="图片 14" descr="微信图片_20250701123422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4018280" y="2415540"/>
            <a:ext cx="1345565" cy="1132205"/>
          </a:xfrm>
          <a:prstGeom prst="rect">
            <a:avLst/>
          </a:prstGeom>
        </p:spPr>
      </p:pic>
      <p:pic>
        <p:nvPicPr>
          <p:cNvPr id="21" name="图片 20" descr="微信图片_20250701123422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7354570" y="2415540"/>
            <a:ext cx="1345565" cy="1132205"/>
          </a:xfrm>
          <a:prstGeom prst="rect">
            <a:avLst/>
          </a:prstGeom>
        </p:spPr>
      </p:pic>
      <p:grpSp>
        <p:nvGrpSpPr>
          <p:cNvPr id="43" name="组合 42"/>
          <p:cNvGrpSpPr/>
          <p:nvPr/>
        </p:nvGrpSpPr>
        <p:grpSpPr>
          <a:xfrm>
            <a:off x="11344275" y="1836420"/>
            <a:ext cx="732155" cy="724535"/>
            <a:chOff x="2471" y="3108"/>
            <a:chExt cx="1153" cy="1141"/>
          </a:xfrm>
        </p:grpSpPr>
        <p:cxnSp>
          <p:nvCxnSpPr>
            <p:cNvPr id="47" name="直接连接符 46"/>
            <p:cNvCxnSpPr/>
            <p:nvPr/>
          </p:nvCxnSpPr>
          <p:spPr>
            <a:xfrm flipV="1">
              <a:off x="2824" y="3586"/>
              <a:ext cx="0" cy="663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61" name="文本框 60"/>
            <p:cNvSpPr txBox="1"/>
            <p:nvPr>
              <p:custDataLst>
                <p:tags r:id="rId34"/>
              </p:custDataLst>
            </p:nvPr>
          </p:nvSpPr>
          <p:spPr>
            <a:xfrm>
              <a:off x="2785" y="3715"/>
              <a:ext cx="774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kumimoji="1" lang="zh-CN" altLang="en-US" sz="1200" dirty="0">
                  <a:solidFill>
                    <a:srgbClr val="0070C0"/>
                  </a:solidFill>
                  <a:latin typeface="Segoe UI" panose="020B0502040204020203" charset="0"/>
                  <a:ea typeface="微软雅黑" panose="020B0503020204020204" charset="-122"/>
                  <a:sym typeface="+mn-ea"/>
                </a:rPr>
                <a:t>光伏</a:t>
              </a:r>
              <a:endPara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2471" y="3108"/>
              <a:ext cx="1153" cy="583"/>
              <a:chOff x="4141" y="6761"/>
              <a:chExt cx="1153" cy="583"/>
            </a:xfrm>
          </p:grpSpPr>
          <p:pic>
            <p:nvPicPr>
              <p:cNvPr id="63" name="图片 62"/>
              <p:cNvPicPr>
                <a:picLocks noChangeAspect="1"/>
              </p:cNvPicPr>
              <p:nvPr>
                <p:custDataLst>
                  <p:tags r:id="rId35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4733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  <p:pic>
            <p:nvPicPr>
              <p:cNvPr id="68" name="图片 67"/>
              <p:cNvPicPr>
                <a:picLocks noChangeAspect="1"/>
              </p:cNvPicPr>
              <p:nvPr>
                <p:custDataLst>
                  <p:tags r:id="rId36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4141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</p:grpSp>
      </p:grpSp>
      <p:pic>
        <p:nvPicPr>
          <p:cNvPr id="69" name="图片 68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1280775" y="2541270"/>
            <a:ext cx="534035" cy="935355"/>
          </a:xfrm>
          <a:prstGeom prst="rect">
            <a:avLst/>
          </a:prstGeom>
        </p:spPr>
      </p:pic>
      <p:pic>
        <p:nvPicPr>
          <p:cNvPr id="70" name="图片 69" descr="微信图片_20250701123422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9480550" y="2440940"/>
            <a:ext cx="1345565" cy="1132205"/>
          </a:xfrm>
          <a:prstGeom prst="rect">
            <a:avLst/>
          </a:prstGeom>
        </p:spPr>
      </p:pic>
      <p:sp>
        <p:nvSpPr>
          <p:cNvPr id="74" name="文本框 73"/>
          <p:cNvSpPr txBox="1"/>
          <p:nvPr>
            <p:custDataLst>
              <p:tags r:id="rId37"/>
            </p:custDataLst>
          </p:nvPr>
        </p:nvSpPr>
        <p:spPr>
          <a:xfrm>
            <a:off x="3655060" y="3573145"/>
            <a:ext cx="9232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系统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2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38"/>
            </p:custDataLst>
          </p:nvPr>
        </p:nvSpPr>
        <p:spPr>
          <a:xfrm>
            <a:off x="10203815" y="3501390"/>
            <a:ext cx="9232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系统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N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39"/>
            </p:custDataLst>
          </p:nvPr>
        </p:nvSpPr>
        <p:spPr>
          <a:xfrm>
            <a:off x="8168005" y="3476625"/>
            <a:ext cx="92329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系统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3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0"/>
            </p:custDataLst>
          </p:nvPr>
        </p:nvSpPr>
        <p:spPr>
          <a:xfrm>
            <a:off x="2567940" y="1917065"/>
            <a:ext cx="10439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储能设备可</a:t>
            </a: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放置在远处</a:t>
            </a: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41"/>
            </p:custDataLst>
          </p:nvPr>
        </p:nvSpPr>
        <p:spPr>
          <a:xfrm>
            <a:off x="11137900" y="618490"/>
            <a:ext cx="108331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r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电网（</a:t>
            </a:r>
            <a:r>
              <a:rPr kumimoji="1" lang="en-US" altLang="zh-CN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10KV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）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31" name="直接连接符 30"/>
          <p:cNvCxnSpPr/>
          <p:nvPr>
            <p:custDataLst>
              <p:tags r:id="rId1"/>
            </p:custDataLst>
          </p:nvPr>
        </p:nvCxnSpPr>
        <p:spPr>
          <a:xfrm>
            <a:off x="2421890" y="2781300"/>
            <a:ext cx="0" cy="1511935"/>
          </a:xfrm>
          <a:prstGeom prst="line">
            <a:avLst/>
          </a:prstGeom>
          <a:ln w="19050" cmpd="sng">
            <a:solidFill>
              <a:srgbClr val="0070C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>
            <p:custDataLst>
              <p:tags r:id="rId2"/>
            </p:custDataLst>
          </p:nvPr>
        </p:nvCxnSpPr>
        <p:spPr>
          <a:xfrm>
            <a:off x="2531110" y="2781300"/>
            <a:ext cx="0" cy="1511935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>
            <p:custDataLst>
              <p:tags r:id="rId3"/>
            </p:custDataLst>
          </p:nvPr>
        </p:nvCxnSpPr>
        <p:spPr>
          <a:xfrm>
            <a:off x="2266950" y="4509135"/>
            <a:ext cx="7557770" cy="0"/>
          </a:xfrm>
          <a:prstGeom prst="line">
            <a:avLst/>
          </a:prstGeom>
          <a:ln w="19050" cmpd="sng">
            <a:solidFill>
              <a:srgbClr val="0070C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高速</a:t>
            </a:r>
            <a:r>
              <a:rPr lang="zh-CN" altLang="en-US">
                <a:sym typeface="+mn-ea"/>
              </a:rPr>
              <a:t>公路服务区加油站</a:t>
            </a:r>
            <a:r>
              <a:rPr lang="en-US" altLang="zh-CN">
                <a:sym typeface="+mn-ea"/>
              </a:rPr>
              <a:t>---</a:t>
            </a:r>
            <a:r>
              <a:rPr lang="zh-CN" altLang="en-US">
                <a:sym typeface="+mn-ea"/>
              </a:rPr>
              <a:t>光储充一体系统示意图</a:t>
            </a:r>
            <a:endParaRPr lang="zh-CN" altLang="en-US">
              <a:sym typeface="+mn-ea"/>
            </a:endParaRPr>
          </a:p>
        </p:txBody>
      </p:sp>
      <p:cxnSp>
        <p:nvCxnSpPr>
          <p:cNvPr id="27" name="直接连接符 26"/>
          <p:cNvCxnSpPr/>
          <p:nvPr>
            <p:custDataLst>
              <p:tags r:id="rId4"/>
            </p:custDataLst>
          </p:nvPr>
        </p:nvCxnSpPr>
        <p:spPr>
          <a:xfrm>
            <a:off x="2526030" y="4615815"/>
            <a:ext cx="7246620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>
            <p:custDataLst>
              <p:tags r:id="rId5"/>
            </p:custDataLst>
          </p:nvPr>
        </p:nvCxnSpPr>
        <p:spPr>
          <a:xfrm>
            <a:off x="3968115" y="765175"/>
            <a:ext cx="4419600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6024245" y="981710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5" name="直接连接符 54"/>
          <p:cNvCxnSpPr>
            <a:stCxn id="54" idx="0"/>
          </p:cNvCxnSpPr>
          <p:nvPr/>
        </p:nvCxnSpPr>
        <p:spPr>
          <a:xfrm flipV="1">
            <a:off x="6204585" y="771525"/>
            <a:ext cx="0" cy="2101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6" name="椭圆 55"/>
          <p:cNvSpPr/>
          <p:nvPr/>
        </p:nvSpPr>
        <p:spPr>
          <a:xfrm>
            <a:off x="6030595" y="1180465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7" name="直接连接符 56"/>
          <p:cNvCxnSpPr/>
          <p:nvPr/>
        </p:nvCxnSpPr>
        <p:spPr>
          <a:xfrm flipV="1">
            <a:off x="6204585" y="1557020"/>
            <a:ext cx="0" cy="37655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>
            <p:custDataLst>
              <p:tags r:id="rId6"/>
            </p:custDataLst>
          </p:nvPr>
        </p:nvSpPr>
        <p:spPr>
          <a:xfrm>
            <a:off x="6384925" y="1033780"/>
            <a:ext cx="256222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en-US" altLang="zh-CN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500KVA</a:t>
            </a:r>
            <a:endParaRPr kumimoji="1" lang="en-US" altLang="zh-CN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kumimoji="1" lang="zh-CN" altLang="en-US" sz="1200" b="1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变压器可酌情配置，不受光伏限制</a:t>
            </a:r>
            <a:endParaRPr kumimoji="1" lang="zh-CN" altLang="en-US" sz="1200" b="1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7"/>
            </p:custDataLst>
          </p:nvPr>
        </p:nvSpPr>
        <p:spPr>
          <a:xfrm>
            <a:off x="3874770" y="796290"/>
            <a:ext cx="133159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电网（</a:t>
            </a:r>
            <a:r>
              <a:rPr kumimoji="1" lang="en-US" altLang="zh-CN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10KV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）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8"/>
            </p:custDataLst>
          </p:nvPr>
        </p:nvSpPr>
        <p:spPr>
          <a:xfrm>
            <a:off x="2044700" y="5011420"/>
            <a:ext cx="93535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系统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2296160" y="1218565"/>
            <a:ext cx="732155" cy="724535"/>
            <a:chOff x="2471" y="3108"/>
            <a:chExt cx="1153" cy="1141"/>
          </a:xfrm>
        </p:grpSpPr>
        <p:cxnSp>
          <p:nvCxnSpPr>
            <p:cNvPr id="73" name="直接连接符 72"/>
            <p:cNvCxnSpPr/>
            <p:nvPr/>
          </p:nvCxnSpPr>
          <p:spPr>
            <a:xfrm flipV="1">
              <a:off x="2824" y="3586"/>
              <a:ext cx="0" cy="663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>
              <p:custDataLst>
                <p:tags r:id="rId9"/>
              </p:custDataLst>
            </p:nvPr>
          </p:nvSpPr>
          <p:spPr>
            <a:xfrm>
              <a:off x="2785" y="3715"/>
              <a:ext cx="774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kumimoji="1" lang="zh-CN" altLang="en-US" sz="1200" dirty="0">
                  <a:solidFill>
                    <a:srgbClr val="0070C0"/>
                  </a:solidFill>
                  <a:latin typeface="Segoe UI" panose="020B0502040204020203" charset="0"/>
                  <a:ea typeface="微软雅黑" panose="020B0503020204020204" charset="-122"/>
                  <a:sym typeface="+mn-ea"/>
                </a:rPr>
                <a:t>光伏</a:t>
              </a:r>
              <a:endPara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2471" y="3108"/>
              <a:ext cx="1153" cy="583"/>
              <a:chOff x="4141" y="6761"/>
              <a:chExt cx="1153" cy="583"/>
            </a:xfrm>
          </p:grpSpPr>
          <p:pic>
            <p:nvPicPr>
              <p:cNvPr id="10" name="图片 9"/>
              <p:cNvPicPr>
                <a:picLocks noChangeAspect="1"/>
              </p:cNvPicPr>
              <p:nvPr>
                <p:custDataLst>
                  <p:tags r:id="rId10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>
                <a:off x="4733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  <p:pic>
            <p:nvPicPr>
              <p:cNvPr id="71" name="图片 70"/>
              <p:cNvPicPr>
                <a:picLocks noChangeAspect="1"/>
              </p:cNvPicPr>
              <p:nvPr>
                <p:custDataLst>
                  <p:tags r:id="rId12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>
                <a:off x="4141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</p:grpSp>
      </p:grpSp>
      <p:grpSp>
        <p:nvGrpSpPr>
          <p:cNvPr id="75" name="组合 74"/>
          <p:cNvGrpSpPr/>
          <p:nvPr/>
        </p:nvGrpSpPr>
        <p:grpSpPr>
          <a:xfrm>
            <a:off x="847725" y="1249045"/>
            <a:ext cx="731520" cy="723900"/>
            <a:chOff x="2471" y="3108"/>
            <a:chExt cx="1152" cy="1140"/>
          </a:xfrm>
        </p:grpSpPr>
        <p:cxnSp>
          <p:nvCxnSpPr>
            <p:cNvPr id="76" name="直接连接符 75"/>
            <p:cNvCxnSpPr/>
            <p:nvPr/>
          </p:nvCxnSpPr>
          <p:spPr>
            <a:xfrm flipV="1">
              <a:off x="2824" y="3586"/>
              <a:ext cx="0" cy="663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77" name="文本框 76"/>
            <p:cNvSpPr txBox="1"/>
            <p:nvPr>
              <p:custDataLst>
                <p:tags r:id="rId13"/>
              </p:custDataLst>
            </p:nvPr>
          </p:nvSpPr>
          <p:spPr>
            <a:xfrm>
              <a:off x="2785" y="3715"/>
              <a:ext cx="774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kumimoji="1" lang="zh-CN" altLang="en-US" sz="1200" dirty="0">
                  <a:solidFill>
                    <a:srgbClr val="0070C0"/>
                  </a:solidFill>
                  <a:latin typeface="Segoe UI" panose="020B0502040204020203" charset="0"/>
                  <a:ea typeface="微软雅黑" panose="020B0503020204020204" charset="-122"/>
                  <a:sym typeface="+mn-ea"/>
                </a:rPr>
                <a:t>光伏</a:t>
              </a:r>
              <a:endPara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78" name="组合 77"/>
            <p:cNvGrpSpPr/>
            <p:nvPr/>
          </p:nvGrpSpPr>
          <p:grpSpPr>
            <a:xfrm>
              <a:off x="2471" y="3108"/>
              <a:ext cx="1152" cy="582"/>
              <a:chOff x="4141" y="6761"/>
              <a:chExt cx="1152" cy="582"/>
            </a:xfrm>
          </p:grpSpPr>
          <p:pic>
            <p:nvPicPr>
              <p:cNvPr id="79" name="图片 78"/>
              <p:cNvPicPr>
                <a:picLocks noChangeAspect="1"/>
              </p:cNvPicPr>
              <p:nvPr>
                <p:custDataLst>
                  <p:tags r:id="rId14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>
                <a:off x="4733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  <p:pic>
            <p:nvPicPr>
              <p:cNvPr id="80" name="图片 79"/>
              <p:cNvPicPr>
                <a:picLocks noChangeAspect="1"/>
              </p:cNvPicPr>
              <p:nvPr>
                <p:custDataLst>
                  <p:tags r:id="rId15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>
                <a:off x="4141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</p:grpSp>
      </p:grpSp>
      <p:pic>
        <p:nvPicPr>
          <p:cNvPr id="98" name="图片 9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806315" y="5445125"/>
            <a:ext cx="564515" cy="675005"/>
          </a:xfrm>
          <a:prstGeom prst="rect">
            <a:avLst/>
          </a:prstGeom>
        </p:spPr>
      </p:pic>
      <p:cxnSp>
        <p:nvCxnSpPr>
          <p:cNvPr id="99" name="直接连接符 98"/>
          <p:cNvCxnSpPr>
            <a:stCxn id="98" idx="0"/>
          </p:cNvCxnSpPr>
          <p:nvPr/>
        </p:nvCxnSpPr>
        <p:spPr>
          <a:xfrm flipH="1" flipV="1">
            <a:off x="5088255" y="4869180"/>
            <a:ext cx="635" cy="57594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0" name="文本框 99"/>
          <p:cNvSpPr txBox="1"/>
          <p:nvPr>
            <p:custDataLst>
              <p:tags r:id="rId17"/>
            </p:custDataLst>
          </p:nvPr>
        </p:nvSpPr>
        <p:spPr>
          <a:xfrm>
            <a:off x="4728210" y="6120130"/>
            <a:ext cx="92646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充电桩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18"/>
            </p:custDataLst>
          </p:nvPr>
        </p:nvSpPr>
        <p:spPr>
          <a:xfrm>
            <a:off x="-27305" y="2930525"/>
            <a:ext cx="224282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高速公路边坡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 </a:t>
            </a: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分散布置</a:t>
            </a:r>
            <a:endParaRPr kumimoji="1" 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绿电直连直流</a:t>
            </a: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固态变压器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（单台最大可接入光伏350KW）</a:t>
            </a:r>
            <a:endParaRPr kumimoji="1" lang="zh-CN" altLang="en-US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999230" y="1831975"/>
            <a:ext cx="4337050" cy="2223135"/>
          </a:xfrm>
          <a:prstGeom prst="rect">
            <a:avLst/>
          </a:prstGeom>
        </p:spPr>
      </p:pic>
      <p:pic>
        <p:nvPicPr>
          <p:cNvPr id="60" name="图片 59" descr="微信图片_20250701123422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728210" y="4220845"/>
            <a:ext cx="939165" cy="79057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899275" y="5445125"/>
            <a:ext cx="564515" cy="675005"/>
          </a:xfrm>
          <a:prstGeom prst="rect">
            <a:avLst/>
          </a:prstGeom>
        </p:spPr>
      </p:pic>
      <p:cxnSp>
        <p:nvCxnSpPr>
          <p:cNvPr id="19" name="直接连接符 18"/>
          <p:cNvCxnSpPr>
            <a:stCxn id="17" idx="0"/>
          </p:cNvCxnSpPr>
          <p:nvPr/>
        </p:nvCxnSpPr>
        <p:spPr>
          <a:xfrm flipH="1" flipV="1">
            <a:off x="7181215" y="4869180"/>
            <a:ext cx="635" cy="57594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>
            <p:custDataLst>
              <p:tags r:id="rId21"/>
            </p:custDataLst>
          </p:nvPr>
        </p:nvSpPr>
        <p:spPr>
          <a:xfrm>
            <a:off x="6821170" y="6120130"/>
            <a:ext cx="92646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充电桩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N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 descr="微信图片_20250701123422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816090" y="4220845"/>
            <a:ext cx="939165" cy="790575"/>
          </a:xfrm>
          <a:prstGeom prst="rect">
            <a:avLst/>
          </a:prstGeom>
        </p:spPr>
      </p:pic>
      <p:pic>
        <p:nvPicPr>
          <p:cNvPr id="22" name="图片 21" descr="微信图片_20250701123422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993900" y="4221480"/>
            <a:ext cx="939165" cy="790575"/>
          </a:xfrm>
          <a:prstGeom prst="rect">
            <a:avLst/>
          </a:prstGeom>
        </p:spPr>
      </p:pic>
      <p:sp>
        <p:nvSpPr>
          <p:cNvPr id="24" name="文本框 23"/>
          <p:cNvSpPr txBox="1"/>
          <p:nvPr>
            <p:custDataLst>
              <p:tags r:id="rId22"/>
            </p:custDataLst>
          </p:nvPr>
        </p:nvSpPr>
        <p:spPr>
          <a:xfrm>
            <a:off x="5015865" y="4984750"/>
            <a:ext cx="93535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系统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2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23"/>
            </p:custDataLst>
          </p:nvPr>
        </p:nvSpPr>
        <p:spPr>
          <a:xfrm>
            <a:off x="7104380" y="4984750"/>
            <a:ext cx="93535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系统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3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4"/>
            </p:custDataLst>
          </p:nvPr>
        </p:nvSpPr>
        <p:spPr>
          <a:xfrm>
            <a:off x="9806305" y="4984750"/>
            <a:ext cx="93535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光储一体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系统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N</a:t>
            </a:r>
            <a:endParaRPr kumimoji="1" lang="en-US" altLang="zh-CN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28" name="直接连接符 27"/>
          <p:cNvCxnSpPr/>
          <p:nvPr>
            <p:custDataLst>
              <p:tags r:id="rId25"/>
            </p:custDataLst>
          </p:nvPr>
        </p:nvCxnSpPr>
        <p:spPr>
          <a:xfrm>
            <a:off x="1223645" y="2277110"/>
            <a:ext cx="1303655" cy="0"/>
          </a:xfrm>
          <a:prstGeom prst="line">
            <a:avLst/>
          </a:prstGeom>
          <a:ln w="19050" cmpd="sng">
            <a:solidFill>
              <a:srgbClr val="0070C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>
            <p:custDataLst>
              <p:tags r:id="rId26"/>
            </p:custDataLst>
          </p:nvPr>
        </p:nvCxnSpPr>
        <p:spPr>
          <a:xfrm>
            <a:off x="1203960" y="2382520"/>
            <a:ext cx="1160145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804545" y="1935480"/>
            <a:ext cx="534035" cy="93535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205990" y="1935480"/>
            <a:ext cx="534035" cy="935355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10972800" y="1193165"/>
            <a:ext cx="732155" cy="724535"/>
            <a:chOff x="2471" y="3108"/>
            <a:chExt cx="1153" cy="1141"/>
          </a:xfrm>
        </p:grpSpPr>
        <p:cxnSp>
          <p:nvCxnSpPr>
            <p:cNvPr id="33" name="直接连接符 32"/>
            <p:cNvCxnSpPr/>
            <p:nvPr/>
          </p:nvCxnSpPr>
          <p:spPr>
            <a:xfrm flipV="1">
              <a:off x="2824" y="3586"/>
              <a:ext cx="0" cy="663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41" name="文本框 40"/>
            <p:cNvSpPr txBox="1"/>
            <p:nvPr>
              <p:custDataLst>
                <p:tags r:id="rId28"/>
              </p:custDataLst>
            </p:nvPr>
          </p:nvSpPr>
          <p:spPr>
            <a:xfrm>
              <a:off x="2785" y="3715"/>
              <a:ext cx="774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kumimoji="1" lang="zh-CN" altLang="en-US" sz="1200" dirty="0">
                  <a:solidFill>
                    <a:srgbClr val="0070C0"/>
                  </a:solidFill>
                  <a:latin typeface="Segoe UI" panose="020B0502040204020203" charset="0"/>
                  <a:ea typeface="微软雅黑" panose="020B0503020204020204" charset="-122"/>
                  <a:sym typeface="+mn-ea"/>
                </a:rPr>
                <a:t>光伏</a:t>
              </a:r>
              <a:endPara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52" name="组合 51"/>
            <p:cNvGrpSpPr/>
            <p:nvPr/>
          </p:nvGrpSpPr>
          <p:grpSpPr>
            <a:xfrm>
              <a:off x="2471" y="3108"/>
              <a:ext cx="1153" cy="583"/>
              <a:chOff x="4141" y="6761"/>
              <a:chExt cx="1153" cy="583"/>
            </a:xfrm>
          </p:grpSpPr>
          <p:pic>
            <p:nvPicPr>
              <p:cNvPr id="53" name="图片 52"/>
              <p:cNvPicPr>
                <a:picLocks noChangeAspect="1"/>
              </p:cNvPicPr>
              <p:nvPr>
                <p:custDataLst>
                  <p:tags r:id="rId29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>
                <a:off x="4733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  <p:pic>
            <p:nvPicPr>
              <p:cNvPr id="63" name="图片 62"/>
              <p:cNvPicPr>
                <a:picLocks noChangeAspect="1"/>
              </p:cNvPicPr>
              <p:nvPr>
                <p:custDataLst>
                  <p:tags r:id="rId30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>
                <a:off x="4141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</p:grpSp>
      </p:grpSp>
      <p:grpSp>
        <p:nvGrpSpPr>
          <p:cNvPr id="67" name="组合 66"/>
          <p:cNvGrpSpPr/>
          <p:nvPr/>
        </p:nvGrpSpPr>
        <p:grpSpPr>
          <a:xfrm>
            <a:off x="9524365" y="1223645"/>
            <a:ext cx="731520" cy="723900"/>
            <a:chOff x="2471" y="3108"/>
            <a:chExt cx="1152" cy="1140"/>
          </a:xfrm>
        </p:grpSpPr>
        <p:cxnSp>
          <p:nvCxnSpPr>
            <p:cNvPr id="70" name="直接连接符 69"/>
            <p:cNvCxnSpPr/>
            <p:nvPr/>
          </p:nvCxnSpPr>
          <p:spPr>
            <a:xfrm flipV="1">
              <a:off x="2824" y="3586"/>
              <a:ext cx="0" cy="663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87" name="文本框 86"/>
            <p:cNvSpPr txBox="1"/>
            <p:nvPr>
              <p:custDataLst>
                <p:tags r:id="rId31"/>
              </p:custDataLst>
            </p:nvPr>
          </p:nvSpPr>
          <p:spPr>
            <a:xfrm>
              <a:off x="2785" y="3715"/>
              <a:ext cx="774" cy="43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lvl="0" algn="ctr">
                <a:buClrTx/>
                <a:buSzTx/>
                <a:buFontTx/>
              </a:pPr>
              <a:r>
                <a:rPr kumimoji="1" lang="zh-CN" altLang="en-US" sz="1200" dirty="0">
                  <a:solidFill>
                    <a:srgbClr val="0070C0"/>
                  </a:solidFill>
                  <a:latin typeface="Segoe UI" panose="020B0502040204020203" charset="0"/>
                  <a:ea typeface="微软雅黑" panose="020B0503020204020204" charset="-122"/>
                  <a:sym typeface="+mn-ea"/>
                </a:rPr>
                <a:t>光伏</a:t>
              </a:r>
              <a:endPara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471" y="3108"/>
              <a:ext cx="1152" cy="582"/>
              <a:chOff x="4141" y="6761"/>
              <a:chExt cx="1152" cy="582"/>
            </a:xfrm>
          </p:grpSpPr>
          <p:pic>
            <p:nvPicPr>
              <p:cNvPr id="89" name="图片 88"/>
              <p:cNvPicPr>
                <a:picLocks noChangeAspect="1"/>
              </p:cNvPicPr>
              <p:nvPr>
                <p:custDataLst>
                  <p:tags r:id="rId32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>
                <a:off x="4733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  <p:pic>
            <p:nvPicPr>
              <p:cNvPr id="90" name="图片 89"/>
              <p:cNvPicPr>
                <a:picLocks noChangeAspect="1"/>
              </p:cNvPicPr>
              <p:nvPr>
                <p:custDataLst>
                  <p:tags r:id="rId33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>
                <a:off x="4141" y="6761"/>
                <a:ext cx="561" cy="583"/>
              </a:xfrm>
              <a:prstGeom prst="rect">
                <a:avLst/>
              </a:prstGeom>
              <a:effectLst>
                <a:softEdge rad="31750"/>
              </a:effectLst>
            </p:spPr>
          </p:pic>
        </p:grpSp>
      </p:grpSp>
      <p:sp>
        <p:nvSpPr>
          <p:cNvPr id="91" name="文本框 90"/>
          <p:cNvSpPr txBox="1"/>
          <p:nvPr>
            <p:custDataLst>
              <p:tags r:id="rId34"/>
            </p:custDataLst>
          </p:nvPr>
        </p:nvSpPr>
        <p:spPr>
          <a:xfrm>
            <a:off x="9984105" y="2930525"/>
            <a:ext cx="22345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高速公路边坡</a:t>
            </a:r>
            <a:r>
              <a:rPr kumimoji="1" lang="en-US" altLang="zh-CN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 </a:t>
            </a: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分散布置</a:t>
            </a:r>
            <a:endParaRPr kumimoji="1" 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绿电直连直流</a:t>
            </a:r>
            <a:r>
              <a:rPr kumimoji="1" lang="zh-CN" alt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固态变压器</a:t>
            </a:r>
            <a:endParaRPr kumimoji="1" lang="zh-CN" altLang="en-US" sz="1200" dirty="0">
              <a:solidFill>
                <a:srgbClr val="0070C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r>
              <a:rPr kumimoji="1" lang="en-US" sz="1200" dirty="0">
                <a:solidFill>
                  <a:srgbClr val="0070C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（单台最大可接入光伏350KW）</a:t>
            </a:r>
            <a:endParaRPr kumimoji="1" lang="zh-CN" altLang="en-US" sz="1200" dirty="0">
              <a:solidFill>
                <a:schemeClr val="tx1"/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cxnSp>
        <p:nvCxnSpPr>
          <p:cNvPr id="92" name="直接连接符 91"/>
          <p:cNvCxnSpPr/>
          <p:nvPr>
            <p:custDataLst>
              <p:tags r:id="rId35"/>
            </p:custDataLst>
          </p:nvPr>
        </p:nvCxnSpPr>
        <p:spPr>
          <a:xfrm>
            <a:off x="9900285" y="2251710"/>
            <a:ext cx="1303655" cy="0"/>
          </a:xfrm>
          <a:prstGeom prst="line">
            <a:avLst/>
          </a:prstGeom>
          <a:ln w="19050" cmpd="sng">
            <a:solidFill>
              <a:srgbClr val="0070C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>
            <p:custDataLst>
              <p:tags r:id="rId36"/>
            </p:custDataLst>
          </p:nvPr>
        </p:nvCxnSpPr>
        <p:spPr>
          <a:xfrm>
            <a:off x="9880600" y="2357120"/>
            <a:ext cx="1160145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95" name="图片 94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10882630" y="1910080"/>
            <a:ext cx="534035" cy="935355"/>
          </a:xfrm>
          <a:prstGeom prst="rect">
            <a:avLst/>
          </a:prstGeom>
        </p:spPr>
      </p:pic>
      <p:cxnSp>
        <p:nvCxnSpPr>
          <p:cNvPr id="96" name="直接连接符 95"/>
          <p:cNvCxnSpPr/>
          <p:nvPr>
            <p:custDataLst>
              <p:tags r:id="rId37"/>
            </p:custDataLst>
          </p:nvPr>
        </p:nvCxnSpPr>
        <p:spPr>
          <a:xfrm>
            <a:off x="9731375" y="2781300"/>
            <a:ext cx="0" cy="1511935"/>
          </a:xfrm>
          <a:prstGeom prst="line">
            <a:avLst/>
          </a:prstGeom>
          <a:ln w="19050" cmpd="sng">
            <a:solidFill>
              <a:srgbClr val="0070C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>
            <p:custDataLst>
              <p:tags r:id="rId38"/>
            </p:custDataLst>
          </p:nvPr>
        </p:nvCxnSpPr>
        <p:spPr>
          <a:xfrm>
            <a:off x="9840595" y="2781300"/>
            <a:ext cx="0" cy="1511935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94" name="图片 93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481185" y="1910080"/>
            <a:ext cx="534035" cy="935355"/>
          </a:xfrm>
          <a:prstGeom prst="rect">
            <a:avLst/>
          </a:prstGeom>
        </p:spPr>
      </p:pic>
      <p:sp>
        <p:nvSpPr>
          <p:cNvPr id="106" name="文本框 105"/>
          <p:cNvSpPr txBox="1"/>
          <p:nvPr>
            <p:custDataLst>
              <p:tags r:id="rId39"/>
            </p:custDataLst>
          </p:nvPr>
        </p:nvSpPr>
        <p:spPr>
          <a:xfrm>
            <a:off x="7493000" y="4596130"/>
            <a:ext cx="20986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DC 1500V</a:t>
            </a:r>
            <a:endParaRPr kumimoji="1" lang="en-US" sz="12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kumimoji="1" 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 kumimoji="1" lang="zh-CN" alt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高压</a:t>
            </a:r>
            <a:r>
              <a:rPr kumimoji="1" lang="zh-CN" altLang="en-US" sz="1200" dirty="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直流母线</a:t>
            </a:r>
            <a:endParaRPr kumimoji="1" lang="zh-CN" altLang="en-US" sz="1200" dirty="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9591675" y="5180330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8" name="直接连接符 117"/>
          <p:cNvCxnSpPr>
            <a:stCxn id="117" idx="0"/>
          </p:cNvCxnSpPr>
          <p:nvPr/>
        </p:nvCxnSpPr>
        <p:spPr>
          <a:xfrm flipV="1">
            <a:off x="9772015" y="4811395"/>
            <a:ext cx="0" cy="36893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9598025" y="5379085"/>
            <a:ext cx="360045" cy="360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1" name="文本框 120"/>
          <p:cNvSpPr txBox="1"/>
          <p:nvPr>
            <p:custDataLst>
              <p:tags r:id="rId40"/>
            </p:custDataLst>
          </p:nvPr>
        </p:nvSpPr>
        <p:spPr>
          <a:xfrm>
            <a:off x="8175625" y="5229225"/>
            <a:ext cx="1502410" cy="4394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algn="ctr">
              <a:buClrTx/>
              <a:buSzTx/>
              <a:buFontTx/>
              <a:buNone/>
            </a:pPr>
            <a:r>
              <a:rPr kumimoji="1" lang="zh-CN" altLang="en-US" sz="1200" dirty="0">
                <a:solidFill>
                  <a:srgbClr val="FF0000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储能可用远端其他用户的变压器充电</a:t>
            </a: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  <a:p>
            <a:pPr lvl="0" algn="ctr">
              <a:buClrTx/>
              <a:buSzTx/>
              <a:buFontTx/>
              <a:buNone/>
            </a:pPr>
            <a:endParaRPr kumimoji="1" lang="zh-CN" altLang="en-US" sz="1200" dirty="0">
              <a:solidFill>
                <a:srgbClr val="FF0000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cxnSp>
        <p:nvCxnSpPr>
          <p:cNvPr id="107" name="直接连接符 106"/>
          <p:cNvCxnSpPr/>
          <p:nvPr>
            <p:custDataLst>
              <p:tags r:id="rId41"/>
            </p:custDataLst>
          </p:nvPr>
        </p:nvCxnSpPr>
        <p:spPr>
          <a:xfrm>
            <a:off x="8704580" y="6118225"/>
            <a:ext cx="2744470" cy="0"/>
          </a:xfrm>
          <a:prstGeom prst="line">
            <a:avLst/>
          </a:prstGeom>
          <a:ln w="19050" cmpd="sng">
            <a:solidFill>
              <a:srgbClr val="FF0000"/>
            </a:solidFill>
            <a:prstDash val="solid"/>
            <a:head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3" name="图片 22" descr="微信图片_20250701123422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339580" y="4194175"/>
            <a:ext cx="939165" cy="790575"/>
          </a:xfrm>
          <a:prstGeom prst="rect">
            <a:avLst/>
          </a:prstGeom>
        </p:spPr>
      </p:pic>
      <p:cxnSp>
        <p:nvCxnSpPr>
          <p:cNvPr id="108" name="直接连接符 107"/>
          <p:cNvCxnSpPr/>
          <p:nvPr/>
        </p:nvCxnSpPr>
        <p:spPr>
          <a:xfrm flipV="1">
            <a:off x="9772650" y="5739130"/>
            <a:ext cx="0" cy="36893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0" name="文本框 109"/>
          <p:cNvSpPr txBox="1"/>
          <p:nvPr>
            <p:custDataLst>
              <p:tags r:id="rId42"/>
            </p:custDataLst>
          </p:nvPr>
        </p:nvSpPr>
        <p:spPr>
          <a:xfrm>
            <a:off x="10487660" y="5835650"/>
            <a:ext cx="133159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电网（</a:t>
            </a:r>
            <a:r>
              <a:rPr kumimoji="1" lang="en-US" altLang="zh-CN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10KV</a:t>
            </a: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）</a:t>
            </a:r>
            <a:endParaRPr kumimoji="1" lang="zh-CN" altLang="en-US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2931795" y="4676140"/>
            <a:ext cx="1804035" cy="9359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>
              <a:lnSpc>
                <a:spcPct val="100000"/>
              </a:lnSpc>
              <a:buFont typeface="Wingdings" panose="05000000000000000000" charset="0"/>
            </a:pPr>
            <a:r>
              <a:rPr lang="zh-CN" altLang="en-US" sz="1200" b="1">
                <a:solidFill>
                  <a:schemeClr val="tx1"/>
                </a:solidFill>
                <a:sym typeface="+mn-ea"/>
              </a:rPr>
              <a:t>各光储一体柜内光伏、电池电量可以互相调配，提高整体系统的利用率和互为备用；也可以互相充电</a:t>
            </a:r>
            <a:r>
              <a:rPr lang="zh-CN" altLang="en-US" sz="1200" b="1">
                <a:solidFill>
                  <a:schemeClr val="tx1"/>
                </a:solidFill>
                <a:sym typeface="+mn-ea"/>
              </a:rPr>
              <a:t>用；</a:t>
            </a:r>
            <a:endParaRPr lang="zh-CN" altLang="en-US" sz="1200" b="1">
              <a:solidFill>
                <a:schemeClr val="tx1"/>
              </a:solidFill>
              <a:sym typeface="+mn-ea"/>
            </a:endParaRPr>
          </a:p>
          <a:p>
            <a:pPr marL="285750" indent="-285750" algn="just">
              <a:lnSpc>
                <a:spcPct val="100000"/>
              </a:lnSpc>
              <a:buFont typeface="Wingdings" panose="05000000000000000000" charset="0"/>
              <a:buChar char="l"/>
            </a:pPr>
            <a:endParaRPr lang="zh-CN" altLang="en-US" sz="1200" b="1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00000"/>
              </a:lnSpc>
              <a:buFont typeface="Wingdings" panose="05000000000000000000" charset="0"/>
              <a:buChar char="l"/>
            </a:pPr>
            <a:endParaRPr lang="zh-CN" altLang="en-US" sz="1200" b="1">
              <a:solidFill>
                <a:schemeClr val="tx1"/>
              </a:solidFill>
            </a:endParaRPr>
          </a:p>
        </p:txBody>
      </p:sp>
      <p:sp>
        <p:nvSpPr>
          <p:cNvPr id="112" name="文本框 111"/>
          <p:cNvSpPr txBox="1"/>
          <p:nvPr>
            <p:custDataLst>
              <p:tags r:id="rId43"/>
            </p:custDataLst>
          </p:nvPr>
        </p:nvSpPr>
        <p:spPr>
          <a:xfrm>
            <a:off x="7072630" y="1568450"/>
            <a:ext cx="144272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ctr">
              <a:buClrTx/>
              <a:buSzTx/>
              <a:buFontTx/>
            </a:pPr>
            <a:r>
              <a:rPr kumimoji="1" lang="zh-CN" altLang="en-US" sz="1200" dirty="0">
                <a:solidFill>
                  <a:schemeClr val="tx1"/>
                </a:solidFill>
                <a:latin typeface="Segoe UI" panose="020B0502040204020203" charset="0"/>
                <a:ea typeface="微软雅黑" panose="020B0503020204020204" charset="-122"/>
                <a:sym typeface="+mn-ea"/>
              </a:rPr>
              <a:t>高速功率服务区</a:t>
            </a:r>
            <a:endParaRPr kumimoji="1" lang="en-US" altLang="zh-CN" sz="1200" dirty="0">
              <a:solidFill>
                <a:schemeClr val="tx1"/>
              </a:solidFill>
              <a:latin typeface="Segoe UI" panose="020B0502040204020203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"/>
  <p:tag name="KSO_WM_TEMPLATE_CATEGORY" val="custom"/>
  <p:tag name="KSO_WM_TEMPLATE_INDEX" val="20206915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13"/>
  <p:tag name="KSO_WM_UNIT_TEXT_FILL_TYPE" val="1"/>
</p:tagLst>
</file>

<file path=ppt/tags/tag122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13"/>
  <p:tag name="KSO_WM_UNIT_TEXT_FILL_TYPE" val="1"/>
</p:tagLst>
</file>

<file path=ppt/tags/tag123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13"/>
  <p:tag name="KSO_WM_UNIT_TEXT_FILL_TYPE" val="1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87.xml><?xml version="1.0" encoding="utf-8"?>
<p:tagLst xmlns:p="http://schemas.openxmlformats.org/presentationml/2006/main">
  <p:tag name="KSO_WM_SPECIAL_SOURCE" val="bdnull"/>
</p:tagLst>
</file>

<file path=ppt/tags/tag188.xml><?xml version="1.0" encoding="utf-8"?>
<p:tagLst xmlns:p="http://schemas.openxmlformats.org/presentationml/2006/main">
  <p:tag name="COMMONDATA" val="eyJoZGlkIjoiNTBmMWRmY2U1ZGM3YzEzZTM2MTEzZDVjNDMxZmEwMDcifQ=="/>
  <p:tag name="KSO_WPP_MARK_KEY" val="4b42de2b-1a5c-4baa-a6c2-17856259f91f"/>
  <p:tag name="commondata" val="eyJoZGlkIjoiN2YwYTFhZjVmYWUwMzlmODZkYzlhM2ZmYjljNDBmZmEifQ=="/>
  <p:tag name="resource_record_key" val="{&quot;13&quot;:[4650186,4663468,4685212,4722044,4721696,4364930,20481725,4364974,4364915,19951230]}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"/>
  <p:tag name="KSO_WM_TEMPLATE_CATEGORY" val="custom"/>
  <p:tag name="KSO_WM_TEMPLATE_INDEX" val="20206915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13"/>
  <p:tag name="KSO_WM_UNIT_TEXT_FILL_TYPE" val="1"/>
</p:tagLst>
</file>

<file path=ppt/tags/tag45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13"/>
  <p:tag name="KSO_WM_UNIT_TEXT_FILL_TYPE" val="1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6"/>
  <p:tag name="KSO_WM_UNIT_TEXT_FILL_TYPE" val="1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6"/>
  <p:tag name="KSO_WM_UNIT_TEXT_FILL_TYPE" val="1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13"/>
  <p:tag name="KSO_WM_UNIT_TEXT_FILL_TYPE" val="1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  <p:tag name="KSO_WM_UNIT_TEXT_FILL_FORE_SCHEMECOLOR_INDEX_BRIGHTNESS" val="0"/>
  <p:tag name="KSO_WM_UNIT_TEXT_FILL_FORE_SCHEMECOLOR_INDEX" val="13"/>
  <p:tag name="KSO_WM_UNIT_TEXT_FILL_TYPE" val="1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12358</Words>
  <Application>WPS 演示</Application>
  <PresentationFormat>全屏显示(4:3)</PresentationFormat>
  <Paragraphs>606</Paragraphs>
  <Slides>32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52" baseType="lpstr">
      <vt:lpstr>Arial</vt:lpstr>
      <vt:lpstr>宋体</vt:lpstr>
      <vt:lpstr>Wingdings</vt:lpstr>
      <vt:lpstr>阿里妈妈数黑体</vt:lpstr>
      <vt:lpstr>黑体</vt:lpstr>
      <vt:lpstr>Arial Unicode MS</vt:lpstr>
      <vt:lpstr>思源宋体 CN Heavy</vt:lpstr>
      <vt:lpstr>汉仪雅酷黑 95W</vt:lpstr>
      <vt:lpstr>思源宋体 CN</vt:lpstr>
      <vt:lpstr>HarmonyOS Sans SC</vt:lpstr>
      <vt:lpstr>微软雅黑</vt:lpstr>
      <vt:lpstr>Calibri</vt:lpstr>
      <vt:lpstr>阿里巴巴普惠体 Heavy</vt:lpstr>
      <vt:lpstr>汉仪尚巍手书W</vt:lpstr>
      <vt:lpstr>Wingdings</vt:lpstr>
      <vt:lpstr>Segoe UI</vt:lpstr>
      <vt:lpstr>Segoe UI</vt:lpstr>
      <vt:lpstr>楷体</vt:lpstr>
      <vt:lpstr>思源宋体 Heavy</vt:lpstr>
      <vt:lpstr>默认设计模板</vt:lpstr>
      <vt:lpstr>PowerPoint 演示文稿</vt:lpstr>
      <vt:lpstr>城市加油站---充电需求分析</vt:lpstr>
      <vt:lpstr>城市加油站---加装 光储充一体系统 示意图</vt:lpstr>
      <vt:lpstr>城市加油站---光储充一体系统示意图</vt:lpstr>
      <vt:lpstr>城市加油站---光储充一体示意图</vt:lpstr>
      <vt:lpstr>高速公路服务区---充电需求分析</vt:lpstr>
      <vt:lpstr>大功率构网型光储充一体微电网系统作用</vt:lpstr>
      <vt:lpstr>高速公路服务区加油站---光储充一体系统示意图</vt:lpstr>
      <vt:lpstr>高速公路服务区加油站---光储充一体系统示意图</vt:lpstr>
      <vt:lpstr>高速公路服务区加油站---加装 光储充一体系统 示意图</vt:lpstr>
      <vt:lpstr>光储一体微电网工作模式（每天周而复始循环）</vt:lpstr>
      <vt:lpstr>项目示例</vt:lpstr>
      <vt:lpstr>方案简介</vt:lpstr>
      <vt:lpstr>光储一体 投资回报率</vt:lpstr>
      <vt:lpstr>光储一体 投资回报率 测算</vt:lpstr>
      <vt:lpstr>传统自发自用、余电上网光伏+跟网型储能 投资收益比较</vt:lpstr>
      <vt:lpstr>交流侧耦合和直流侧耦合光储系统的差别</vt:lpstr>
      <vt:lpstr>常规交流侧耦合的光储一体系统图（非微电网）</vt:lpstr>
      <vt:lpstr>直流侧耦合光储一体微电网系统图</vt:lpstr>
      <vt:lpstr>交流侧耦合、直流侧耦合  光储系统比较</vt:lpstr>
      <vt:lpstr>晖盛风光储充一体 智能微电网产品特点</vt:lpstr>
      <vt:lpstr>构网型光储充一体机电气功能图</vt:lpstr>
      <vt:lpstr>构网型光储充一体机电气功能图</vt:lpstr>
      <vt:lpstr>直流耦合构网型风光柴储充一体混合储能系统</vt:lpstr>
      <vt:lpstr>风光储充一体智能微电网系统直流构网型光储一体机电气功能图</vt:lpstr>
      <vt:lpstr>核心竞争力---零毫秒切换技术</vt:lpstr>
      <vt:lpstr>核心竞争力---直流侧耦合风光柴储充一体化</vt:lpstr>
      <vt:lpstr>应用场景---工商业光储一体项目</vt:lpstr>
      <vt:lpstr>应用场景---光储充一体充电站：城市充电站、高速充电站、工业园区充电站</vt:lpstr>
      <vt:lpstr>应用场景---微网和离网项目</vt:lpstr>
      <vt:lpstr>应用场景---要求输出电压稳定、零毫秒闪断的重要敏感负载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晖盛能源技术（上海）有限公司</dc:title>
  <dc:creator>Administrator</dc:creator>
  <cp:lastModifiedBy>张龚</cp:lastModifiedBy>
  <cp:revision>995</cp:revision>
  <dcterms:created xsi:type="dcterms:W3CDTF">2022-07-25T06:51:00Z</dcterms:created>
  <dcterms:modified xsi:type="dcterms:W3CDTF">2025-11-24T03:55:10Z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86E04B5CBFE3407F8275C35832F9E7DC_13</vt:lpwstr>
  </property>
</Properties>
</file>